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906000" cy="6858000" type="A4"/>
  <p:notesSz cx="9926638" cy="6797675"/>
  <p:defaultTextStyle>
    <a:defPPr>
      <a:defRPr lang="en-US"/>
    </a:defPPr>
    <a:lvl1pPr marL="0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7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2" rIns="93162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294215"/>
          </a:xfrm>
          <a:prstGeom prst="rect">
            <a:avLst/>
          </a:prstGeom>
        </p:spPr>
        <p:txBody>
          <a:bodyPr vert="horz" lIns="93162" tIns="46582" rIns="93162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4245434"/>
            <a:ext cx="7058025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775" y="5731798"/>
            <a:ext cx="7058025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5" indent="0" algn="ctr">
              <a:buNone/>
              <a:defRPr sz="1200"/>
            </a:lvl4pPr>
            <a:lvl5pPr marL="1371593" indent="0" algn="ctr">
              <a:buNone/>
              <a:defRPr sz="1200"/>
            </a:lvl5pPr>
            <a:lvl6pPr marL="1714491" indent="0" algn="ctr">
              <a:buNone/>
              <a:defRPr sz="1200"/>
            </a:lvl6pPr>
            <a:lvl7pPr marL="2057390" indent="0" algn="ctr">
              <a:buNone/>
              <a:defRPr sz="1200"/>
            </a:lvl7pPr>
            <a:lvl8pPr marL="2400288" indent="0" algn="ctr">
              <a:buNone/>
              <a:defRPr sz="1200"/>
            </a:lvl8pPr>
            <a:lvl9pPr marL="27431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457202"/>
            <a:ext cx="14859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75" y="457202"/>
            <a:ext cx="6463665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57518"/>
            <a:ext cx="817245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51" y="4242816"/>
            <a:ext cx="7058025" cy="14630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4" y="5733290"/>
            <a:ext cx="7058025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898" indent="0">
              <a:buNone/>
              <a:defRPr sz="1500"/>
            </a:lvl2pPr>
            <a:lvl3pPr marL="685797" indent="0">
              <a:buNone/>
              <a:defRPr sz="1350"/>
            </a:lvl3pPr>
            <a:lvl4pPr marL="1028695" indent="0">
              <a:buNone/>
              <a:defRPr sz="1200"/>
            </a:lvl4pPr>
            <a:lvl5pPr marL="1371593" indent="0">
              <a:buNone/>
              <a:defRPr sz="1200"/>
            </a:lvl5pPr>
            <a:lvl6pPr marL="1714491" indent="0">
              <a:buNone/>
              <a:defRPr sz="1200"/>
            </a:lvl6pPr>
            <a:lvl7pPr marL="2057390" indent="0">
              <a:buNone/>
              <a:defRPr sz="1200"/>
            </a:lvl7pPr>
            <a:lvl8pPr marL="2400288" indent="0">
              <a:buNone/>
              <a:defRPr sz="1200"/>
            </a:lvl8pPr>
            <a:lvl9pPr marL="274318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775" y="1904999"/>
            <a:ext cx="3900488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7" y="1904999"/>
            <a:ext cx="3900488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1772817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5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1" indent="0">
              <a:buNone/>
              <a:defRPr sz="1200" b="1"/>
            </a:lvl6pPr>
            <a:lvl7pPr marL="2057390" indent="0">
              <a:buNone/>
              <a:defRPr sz="1200" b="1"/>
            </a:lvl7pPr>
            <a:lvl8pPr marL="2400288" indent="0">
              <a:buNone/>
              <a:defRPr sz="1200" b="1"/>
            </a:lvl8pPr>
            <a:lvl9pPr marL="27431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775" y="2509938"/>
            <a:ext cx="3900488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8737" y="1772817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5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1" indent="0">
              <a:buNone/>
              <a:defRPr sz="1200" b="1"/>
            </a:lvl6pPr>
            <a:lvl7pPr marL="2057390" indent="0">
              <a:buNone/>
              <a:defRPr sz="1200" b="1"/>
            </a:lvl7pPr>
            <a:lvl8pPr marL="2400288" indent="0">
              <a:buNone/>
              <a:defRPr sz="1200" b="1"/>
            </a:lvl8pPr>
            <a:lvl9pPr marL="27431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737" y="2509938"/>
            <a:ext cx="3900488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42" y="3090672"/>
            <a:ext cx="3789045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4" y="457200"/>
            <a:ext cx="4395788" cy="5715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5" indent="0">
              <a:buNone/>
              <a:defRPr sz="750"/>
            </a:lvl4pPr>
            <a:lvl5pPr marL="1371593" indent="0">
              <a:buNone/>
              <a:defRPr sz="750"/>
            </a:lvl5pPr>
            <a:lvl6pPr marL="1714491" indent="0">
              <a:buNone/>
              <a:defRPr sz="750"/>
            </a:lvl6pPr>
            <a:lvl7pPr marL="2057390" indent="0">
              <a:buNone/>
              <a:defRPr sz="750"/>
            </a:lvl7pPr>
            <a:lvl8pPr marL="2400288" indent="0">
              <a:buNone/>
              <a:defRPr sz="750"/>
            </a:lvl8pPr>
            <a:lvl9pPr marL="274318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42" y="3093099"/>
            <a:ext cx="3789045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4953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5" indent="0">
              <a:buNone/>
              <a:defRPr sz="1500"/>
            </a:lvl4pPr>
            <a:lvl5pPr marL="1371593" indent="0">
              <a:buNone/>
              <a:defRPr sz="1500"/>
            </a:lvl5pPr>
            <a:lvl6pPr marL="1714491" indent="0">
              <a:buNone/>
              <a:defRPr sz="1500"/>
            </a:lvl6pPr>
            <a:lvl7pPr marL="2057390" indent="0">
              <a:buNone/>
              <a:defRPr sz="1500"/>
            </a:lvl7pPr>
            <a:lvl8pPr marL="2400288" indent="0">
              <a:buNone/>
              <a:defRPr sz="1500"/>
            </a:lvl8pPr>
            <a:lvl9pPr marL="2743186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5" indent="0">
              <a:buNone/>
              <a:defRPr sz="750"/>
            </a:lvl4pPr>
            <a:lvl5pPr marL="1371593" indent="0">
              <a:buNone/>
              <a:defRPr sz="750"/>
            </a:lvl5pPr>
            <a:lvl6pPr marL="1714491" indent="0">
              <a:buNone/>
              <a:defRPr sz="750"/>
            </a:lvl6pPr>
            <a:lvl7pPr marL="2057390" indent="0">
              <a:buNone/>
              <a:defRPr sz="750"/>
            </a:lvl7pPr>
            <a:lvl8pPr marL="2400288" indent="0">
              <a:buNone/>
              <a:defRPr sz="750"/>
            </a:lvl8pPr>
            <a:lvl9pPr marL="274318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775" y="457518"/>
            <a:ext cx="817245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1905001"/>
            <a:ext cx="817245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77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564" y="6400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768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97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7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8" indent="-171449" algn="l" defTabSz="685797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17" indent="-171449" algn="l" defTabSz="68579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6" indent="-137160" algn="l" defTabSz="68579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06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165855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04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53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02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hyperlink" Target="http://roula33.deviantart.com/art/3-Spring-Flowers-365286964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://freehighresolutiongraphicsandclipart.blogspot.in/2010/09/png-flowers.html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Ficheiro:Green-flower.p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hyperlink" Target="http://roula33.deviantart.com/art/5-Spring-Flowers-365286656" TargetMode="External"/><Relationship Id="rId14" Type="http://schemas.openxmlformats.org/officeDocument/2006/relationships/hyperlink" Target="http://freehighresolutiongraphicsandclipart.blogspot.co.uk/2010/05/more-flowers-and-plant-graphic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63564"/>
            <a:ext cx="8174062" cy="50913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en-US" sz="36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. </a:t>
            </a:r>
            <a:r>
              <a:rPr lang="en-US" sz="36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 </a:t>
            </a:r>
            <a:r>
              <a:rPr lang="en-US" sz="36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United in Harmony  </a:t>
            </a:r>
            <a:r>
              <a:rPr lang="en-US" sz="36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en-US" sz="36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. </a:t>
            </a:r>
            <a:r>
              <a:rPr lang="en-US" sz="36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</a:t>
            </a:r>
            <a:endParaRPr lang="en-US" sz="3600" b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36274A-2457-4449-8475-3672BB9138D7}"/>
              </a:ext>
            </a:extLst>
          </p:cNvPr>
          <p:cNvSpPr/>
          <p:nvPr/>
        </p:nvSpPr>
        <p:spPr>
          <a:xfrm>
            <a:off x="2079716" y="707351"/>
            <a:ext cx="2460903" cy="957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May they all be ONE Father.  May they be ONE in us, as you are in me and I am in you.  </a:t>
            </a:r>
          </a:p>
          <a:p>
            <a:pPr algn="r"/>
            <a:r>
              <a:rPr lang="en-US" sz="1143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Jn 17.21</a:t>
            </a:r>
            <a:endParaRPr lang="en-UM" sz="1143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056FA6-9D93-4122-B8B8-F25527F1E610}"/>
              </a:ext>
            </a:extLst>
          </p:cNvPr>
          <p:cNvSpPr/>
          <p:nvPr/>
        </p:nvSpPr>
        <p:spPr>
          <a:xfrm>
            <a:off x="2578399" y="1766171"/>
            <a:ext cx="1940802" cy="26142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be UNITED in HARMONY is to be what we already are:  interconnected with the divine, all humanity and indeed with all CREATION</a:t>
            </a:r>
          </a:p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Our challenge is to grow in awareness of this fundamental communion, strengthen it and ACT out of it in the TRUTH to who we are in our relationships with others.</a:t>
            </a:r>
            <a:endParaRPr lang="en-UM" sz="1143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127069-81C4-434C-A77A-948EC52EF00B}"/>
              </a:ext>
            </a:extLst>
          </p:cNvPr>
          <p:cNvSpPr/>
          <p:nvPr/>
        </p:nvSpPr>
        <p:spPr>
          <a:xfrm>
            <a:off x="324944" y="2483820"/>
            <a:ext cx="1724506" cy="3370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dominant theme in the teaching of Angela is the importance of GOOD RELATIONSHIPS</a:t>
            </a:r>
          </a:p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Her inspiration was the community of total giving and receiving which is the </a:t>
            </a:r>
          </a:p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HOLY TRINITY</a:t>
            </a:r>
          </a:p>
          <a:p>
            <a:pPr algn="ctr"/>
            <a:endParaRPr lang="en-US" sz="1143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Harmony flows from such </a:t>
            </a:r>
            <a:r>
              <a:rPr lang="en-US" sz="1143" dirty="0" err="1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unpossessive</a:t>
            </a:r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relationships that only desire the GOOD of the OTHER and are open to receive what the other has to give. </a:t>
            </a:r>
            <a:endParaRPr lang="en-UM" sz="1143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D203C6-AEC6-4DF2-A70F-701A70F4FDC9}"/>
              </a:ext>
            </a:extLst>
          </p:cNvPr>
          <p:cNvSpPr/>
          <p:nvPr/>
        </p:nvSpPr>
        <p:spPr>
          <a:xfrm>
            <a:off x="1070595" y="5906923"/>
            <a:ext cx="3579223" cy="4975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29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 am the vine; you are the branches </a:t>
            </a:r>
          </a:p>
          <a:p>
            <a:pPr algn="r"/>
            <a:r>
              <a:rPr lang="en-US" sz="1429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Jn 15.5</a:t>
            </a:r>
            <a:endParaRPr lang="en-UM" sz="1429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2E3F13-5513-4758-9276-7015BBED7D70}"/>
              </a:ext>
            </a:extLst>
          </p:cNvPr>
          <p:cNvSpPr/>
          <p:nvPr/>
        </p:nvSpPr>
        <p:spPr>
          <a:xfrm>
            <a:off x="5509364" y="557420"/>
            <a:ext cx="1828878" cy="22524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“See then how important is this</a:t>
            </a:r>
          </a:p>
          <a:p>
            <a:pPr algn="ctr"/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UNION and CONCORD.</a:t>
            </a:r>
          </a:p>
          <a:p>
            <a:pPr algn="ctr"/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</a:t>
            </a:r>
          </a:p>
          <a:p>
            <a:pPr algn="ctr"/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LONG for it</a:t>
            </a:r>
          </a:p>
          <a:p>
            <a:pPr algn="ctr"/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PURSUE it</a:t>
            </a:r>
          </a:p>
          <a:p>
            <a:pPr algn="ctr"/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EMBRACE it</a:t>
            </a:r>
          </a:p>
          <a:p>
            <a:pPr algn="ctr"/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HOLD on to it with all your STRENGTH”</a:t>
            </a:r>
          </a:p>
          <a:p>
            <a:pPr algn="r"/>
            <a:r>
              <a:rPr lang="en-US" sz="1143" i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St. Angela</a:t>
            </a:r>
            <a:endParaRPr lang="en-UM" sz="1143" i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908C22-4C3B-4E37-B569-9DA955904897}"/>
              </a:ext>
            </a:extLst>
          </p:cNvPr>
          <p:cNvSpPr/>
          <p:nvPr/>
        </p:nvSpPr>
        <p:spPr>
          <a:xfrm>
            <a:off x="7408566" y="707951"/>
            <a:ext cx="2231766" cy="24690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Angela observed how the gift of speech can be used to either strengthen or weaken relationships. </a:t>
            </a:r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“COMFORT”</a:t>
            </a:r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and </a:t>
            </a:r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“ENCOURAGE” </a:t>
            </a:r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are among her </a:t>
            </a:r>
            <a:r>
              <a:rPr lang="en-US" sz="1000" dirty="0" err="1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favourite</a:t>
            </a:r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words.  She advises asking </a:t>
            </a:r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“pardon….to preserve love”</a:t>
            </a:r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and to cut out </a:t>
            </a:r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“Swearing……..answering haughtily, grumbling, repeating malicious gossip”. </a:t>
            </a:r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And finally </a:t>
            </a:r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“let all our words always be for the instruction and building up of those who have dealing with us”. </a:t>
            </a:r>
            <a:endParaRPr lang="en-UM" sz="100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C74208-A9B6-4921-A49A-EE4F1196B2AC}"/>
              </a:ext>
            </a:extLst>
          </p:cNvPr>
          <p:cNvSpPr/>
          <p:nvPr/>
        </p:nvSpPr>
        <p:spPr>
          <a:xfrm>
            <a:off x="5470228" y="3318814"/>
            <a:ext cx="1868014" cy="13328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“My last word to you, by which I implore you even with my blood, is that you</a:t>
            </a:r>
          </a:p>
          <a:p>
            <a:pPr algn="ctr"/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LIVE in HARMONY, UNITED – </a:t>
            </a:r>
            <a:r>
              <a:rPr lang="en-US" sz="100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Insieme</a:t>
            </a:r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– TOGETHER</a:t>
            </a:r>
          </a:p>
          <a:p>
            <a:pPr algn="ctr"/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ALL of</a:t>
            </a:r>
          </a:p>
          <a:p>
            <a:pPr algn="ctr"/>
            <a:r>
              <a:rPr lang="en-US" sz="10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ONE heart and ONE will”</a:t>
            </a:r>
          </a:p>
          <a:p>
            <a:pPr algn="r"/>
            <a:r>
              <a:rPr lang="en-US" sz="1000" i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St. Angela, Last Counsel </a:t>
            </a:r>
            <a:endParaRPr lang="en-UM" sz="1000" i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B17C2F-086D-47A3-8421-99AE39976737}"/>
              </a:ext>
            </a:extLst>
          </p:cNvPr>
          <p:cNvSpPr/>
          <p:nvPr/>
        </p:nvSpPr>
        <p:spPr>
          <a:xfrm>
            <a:off x="5509364" y="4987363"/>
            <a:ext cx="2238101" cy="15598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u="wavy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Questions for Reflection</a:t>
            </a:r>
          </a:p>
          <a:p>
            <a:pPr marL="244928" indent="-244928" algn="ctr">
              <a:buFont typeface="+mj-lt"/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Are there opportunities for staff and pupils to celebrate together ‘</a:t>
            </a:r>
            <a:r>
              <a:rPr lang="en-US" sz="1000" dirty="0" err="1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Insieme</a:t>
            </a:r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’?</a:t>
            </a:r>
          </a:p>
          <a:p>
            <a:pPr marL="244928" indent="-244928" algn="ctr">
              <a:buFont typeface="+mj-lt"/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Do pupils learn to </a:t>
            </a:r>
            <a:r>
              <a:rPr lang="en-US" sz="1000" dirty="0" err="1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honour</a:t>
            </a:r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and value their heritage as an Ursuline school?</a:t>
            </a:r>
          </a:p>
          <a:p>
            <a:pPr marL="244928" indent="-244928" algn="ctr">
              <a:buFont typeface="+mj-lt"/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Does your school seek ways of linking staff and pupils with Ursuline schools worldwide?</a:t>
            </a:r>
            <a:endParaRPr lang="en-UM" sz="1000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5F8F8B-29E6-4CED-B28D-FA054EF59C19}"/>
              </a:ext>
            </a:extLst>
          </p:cNvPr>
          <p:cNvSpPr/>
          <p:nvPr/>
        </p:nvSpPr>
        <p:spPr>
          <a:xfrm>
            <a:off x="7979098" y="4994819"/>
            <a:ext cx="1512284" cy="15437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Ursuline Schools help their pupils to use their gifts of speech and time to nourish enriching relationships that bond a community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TOGETHER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‘</a:t>
            </a:r>
            <a:r>
              <a:rPr lang="en-US" sz="1000" dirty="0" err="1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Insieme</a:t>
            </a:r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’</a:t>
            </a:r>
            <a:endParaRPr lang="en-UM" sz="1000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0946E8-E30E-47A3-B79A-243983831E07}"/>
              </a:ext>
            </a:extLst>
          </p:cNvPr>
          <p:cNvSpPr txBox="1">
            <a:spLocks/>
          </p:cNvSpPr>
          <p:nvPr/>
        </p:nvSpPr>
        <p:spPr>
          <a:xfrm>
            <a:off x="2334828" y="6496802"/>
            <a:ext cx="5644270" cy="347954"/>
          </a:xfrm>
          <a:prstGeom prst="rect">
            <a:avLst/>
          </a:prstGeom>
        </p:spPr>
        <p:txBody>
          <a:bodyPr vert="horz" lIns="65314" tIns="32657" rIns="65314" bIns="32657" rtlCol="0" anchor="b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" b="1" dirty="0">
              <a:solidFill>
                <a:schemeClr val="tx2"/>
              </a:solidFill>
            </a:endParaRPr>
          </a:p>
          <a:p>
            <a:pPr algn="ctr"/>
            <a:r>
              <a:rPr lang="en-US" sz="1150" b="1" i="1" dirty="0">
                <a:solidFill>
                  <a:schemeClr val="tx2"/>
                </a:solidFill>
              </a:rPr>
              <a:t>The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50" b="1" i="1" dirty="0">
                <a:solidFill>
                  <a:srgbClr val="FF0000"/>
                </a:solidFill>
              </a:rPr>
              <a:t>Ursuline Student Profile </a:t>
            </a:r>
            <a:r>
              <a:rPr lang="en-US" sz="1150" b="1" i="1" dirty="0">
                <a:solidFill>
                  <a:schemeClr val="tx2"/>
                </a:solidFill>
              </a:rPr>
              <a:t>in the </a:t>
            </a:r>
            <a:r>
              <a:rPr lang="en-US" sz="1150" b="1" i="1" dirty="0" err="1">
                <a:solidFill>
                  <a:schemeClr val="tx2"/>
                </a:solidFill>
              </a:rPr>
              <a:t>Merician</a:t>
            </a:r>
            <a:r>
              <a:rPr lang="en-US" sz="1150" b="1" i="1" dirty="0">
                <a:solidFill>
                  <a:schemeClr val="tx2"/>
                </a:solidFill>
              </a:rPr>
              <a:t> Tradition</a:t>
            </a:r>
            <a:r>
              <a:rPr lang="en-US" sz="1150" b="1" dirty="0">
                <a:solidFill>
                  <a:schemeClr val="tx2"/>
                </a:solidFill>
              </a:rPr>
              <a:t> </a:t>
            </a:r>
            <a:r>
              <a:rPr lang="en-US" sz="1150" b="1" dirty="0">
                <a:solidFill>
                  <a:srgbClr val="00B050"/>
                </a:solidFill>
                <a:sym typeface="Symbol" panose="05050102010706020507" pitchFamily="18" charset="2"/>
              </a:rPr>
              <a:t> .  . </a:t>
            </a:r>
            <a:endParaRPr lang="en-US" sz="1150" b="1" dirty="0">
              <a:solidFill>
                <a:srgbClr val="00B050"/>
              </a:solidFill>
            </a:endParaRP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68A18F64-B741-44F0-A5D9-7C336F471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80160">
            <a:off x="2580253" y="4498056"/>
            <a:ext cx="2229967" cy="122608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17BC26-3DBE-47BF-ADC1-4AC026A7C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0893">
            <a:off x="1894334" y="1937590"/>
            <a:ext cx="718436" cy="600774"/>
          </a:xfrm>
          <a:prstGeom prst="rect">
            <a:avLst/>
          </a:prstGeom>
        </p:spPr>
      </p:pic>
      <p:pic>
        <p:nvPicPr>
          <p:cNvPr id="58" name="Picture 57" descr="A close up of a flower&#10;&#10;Description automatically generated">
            <a:extLst>
              <a:ext uri="{FF2B5EF4-FFF2-40B4-BE49-F238E27FC236}">
                <a16:creationId xmlns:a16="http://schemas.microsoft.com/office/drawing/2014/main" id="{CC8CAE51-8312-4450-B39A-35F2F39B7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00105" y="4058033"/>
            <a:ext cx="546276" cy="5364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C9492E3-8068-4EAF-BB83-36E0A9341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752" y="4604691"/>
            <a:ext cx="544283" cy="4337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00137BB-F81A-4E39-B8BE-552EB2EBB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39" y="5854785"/>
            <a:ext cx="457961" cy="4537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68E112-54C2-4780-9AC2-13BE8A7FD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945" y="2808086"/>
            <a:ext cx="474154" cy="4956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788DC5-23E6-45C4-9914-3BD1C08D6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027" y="8043"/>
            <a:ext cx="605298" cy="5965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92E49DC-E335-489C-A035-08768E14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7404">
            <a:off x="6560569" y="2775552"/>
            <a:ext cx="907356" cy="56931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8367FC5-C63C-4067-A9E7-432E1320C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0893">
            <a:off x="280615" y="88469"/>
            <a:ext cx="557799" cy="459324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BD145568-2B46-43D0-A40D-94DA298A1F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42712" y="6280277"/>
            <a:ext cx="427394" cy="437898"/>
          </a:xfrm>
          <a:prstGeom prst="rect">
            <a:avLst/>
          </a:prstGeom>
        </p:spPr>
      </p:pic>
      <p:pic>
        <p:nvPicPr>
          <p:cNvPr id="88" name="Picture 87" descr="A close up of a flower&#10;&#10;Description automatically generated">
            <a:extLst>
              <a:ext uri="{FF2B5EF4-FFF2-40B4-BE49-F238E27FC236}">
                <a16:creationId xmlns:a16="http://schemas.microsoft.com/office/drawing/2014/main" id="{E9DC5350-C048-4ACF-8022-ED78625863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98468" y="5455913"/>
            <a:ext cx="447918" cy="39887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D807C38-A724-4D98-A9E6-9DEACF74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0791">
            <a:off x="2097100" y="5208504"/>
            <a:ext cx="821192" cy="580664"/>
          </a:xfrm>
          <a:prstGeom prst="rect">
            <a:avLst/>
          </a:prstGeom>
        </p:spPr>
      </p:pic>
      <p:pic>
        <p:nvPicPr>
          <p:cNvPr id="4" name="Picture 3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9FFDF7E-FA31-4B69-82E7-CF60B659B6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012325" y="2624136"/>
            <a:ext cx="610144" cy="627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78068-3DF8-4997-B2DD-1F36744A1B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2558" y="510543"/>
            <a:ext cx="479117" cy="493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C56B5-32EE-453D-879C-C76187521B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8308" y="2773494"/>
            <a:ext cx="683555" cy="64219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CDD3AA6-E1EF-47A9-B21D-49662C887DF1}"/>
              </a:ext>
            </a:extLst>
          </p:cNvPr>
          <p:cNvSpPr txBox="1"/>
          <p:nvPr/>
        </p:nvSpPr>
        <p:spPr>
          <a:xfrm>
            <a:off x="3443637" y="9962564"/>
            <a:ext cx="323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M" sz="900">
                <a:hlinkClick r:id="rId14" tooltip="http://freehighresolutiongraphicsandclipart.blogspot.co.uk/2010/05/more-flowers-and-plant-graphics.html"/>
              </a:rPr>
              <a:t>This Photo</a:t>
            </a:r>
            <a:r>
              <a:rPr lang="en-UM" sz="900"/>
              <a:t> by Unknown Author is licensed under </a:t>
            </a:r>
            <a:r>
              <a:rPr lang="en-UM" sz="900">
                <a:hlinkClick r:id="rId15" tooltip="https://creativecommons.org/licenses/by-nc-nd/3.0/"/>
              </a:rPr>
              <a:t>CC BY-NC-ND</a:t>
            </a:r>
            <a:endParaRPr lang="en-UM" sz="900"/>
          </a:p>
        </p:txBody>
      </p:sp>
      <p:pic>
        <p:nvPicPr>
          <p:cNvPr id="1026" name="Picture 2" descr="Image result for ursuline ilford high">
            <a:extLst>
              <a:ext uri="{FF2B5EF4-FFF2-40B4-BE49-F238E27FC236}">
                <a16:creationId xmlns:a16="http://schemas.microsoft.com/office/drawing/2014/main" id="{A8A91F4C-8424-4794-905D-62491F8B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25" y="3318814"/>
            <a:ext cx="2136407" cy="15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CDFAA03-75E0-441E-8B27-6BE16B5BB479}"/>
              </a:ext>
            </a:extLst>
          </p:cNvPr>
          <p:cNvSpPr txBox="1"/>
          <p:nvPr/>
        </p:nvSpPr>
        <p:spPr>
          <a:xfrm>
            <a:off x="7668168" y="3512729"/>
            <a:ext cx="1654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Ursuline Pupils</a:t>
            </a:r>
            <a:endParaRPr lang="en-UM" sz="1000" dirty="0"/>
          </a:p>
        </p:txBody>
      </p:sp>
      <p:pic>
        <p:nvPicPr>
          <p:cNvPr id="65" name="Picture 64" descr="A close up of a flower&#10;&#10;Description automatically generated">
            <a:extLst>
              <a:ext uri="{FF2B5EF4-FFF2-40B4-BE49-F238E27FC236}">
                <a16:creationId xmlns:a16="http://schemas.microsoft.com/office/drawing/2014/main" id="{E1D39BCE-6253-42C0-A7B3-5324A5153E5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34783" y="4630776"/>
            <a:ext cx="424297" cy="3565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53B305-1A9D-4D33-B82D-5849938A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30" y="4654274"/>
            <a:ext cx="655838" cy="3137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916C882-3175-4A35-BB7F-9615F8EF97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380" y="607066"/>
            <a:ext cx="1456665" cy="18013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EC62F7A-D745-4CF6-8166-B3ACA55165A1}"/>
              </a:ext>
            </a:extLst>
          </p:cNvPr>
          <p:cNvSpPr txBox="1"/>
          <p:nvPr/>
        </p:nvSpPr>
        <p:spPr>
          <a:xfrm>
            <a:off x="619110" y="2181281"/>
            <a:ext cx="1166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 Angela </a:t>
            </a:r>
            <a:r>
              <a:rPr lang="en-US" sz="1000" b="1" dirty="0" err="1"/>
              <a:t>Merici</a:t>
            </a:r>
            <a:endParaRPr lang="en-UM" sz="1000" b="1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6DB4131-D5D9-4874-8050-B01D588ED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80028">
            <a:off x="9025669" y="105325"/>
            <a:ext cx="635962" cy="4593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B8D321F-9268-420A-8E87-7F4AF01A8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64" y="19836"/>
            <a:ext cx="605298" cy="596589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F023972C-C428-4B2E-A1C1-465649064B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695116">
            <a:off x="4305055" y="1198474"/>
            <a:ext cx="1579863" cy="96969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A3AB860-467A-46AC-AF22-93A3F667E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7721">
            <a:off x="4641683" y="3554316"/>
            <a:ext cx="821192" cy="580664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2F645F3C-B4A3-43A2-9CD7-5D177A41594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695116">
            <a:off x="4133514" y="5170193"/>
            <a:ext cx="1881623" cy="89303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739F3F5-9EA6-49A5-8249-34165C1DE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289" y="2666987"/>
            <a:ext cx="544283" cy="536451"/>
          </a:xfrm>
          <a:prstGeom prst="rect">
            <a:avLst/>
          </a:prstGeom>
        </p:spPr>
      </p:pic>
      <p:pic>
        <p:nvPicPr>
          <p:cNvPr id="74" name="Picture 73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63ADBEA-69F0-4A3B-AA06-6007262F67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388863" y="4106074"/>
            <a:ext cx="610144" cy="62773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6EC0A33-0F0D-4AC2-A531-A27B1C07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7721">
            <a:off x="2028184" y="3343879"/>
            <a:ext cx="578426" cy="4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782</TotalTime>
  <Words>413</Words>
  <Application>Microsoft Office PowerPoint</Application>
  <PresentationFormat>A4 Paper (210x297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</vt:lpstr>
      <vt:lpstr>Gadugi</vt:lpstr>
      <vt:lpstr>Cherry Blossom 16x9</vt:lpstr>
      <vt:lpstr> .  .   United in Harmony   .  . 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in Harmony</dc:title>
  <dc:creator>Patricia Bowler</dc:creator>
  <cp:lastModifiedBy>Patricia Bowler</cp:lastModifiedBy>
  <cp:revision>44</cp:revision>
  <cp:lastPrinted>2019-08-19T08:24:43Z</cp:lastPrinted>
  <dcterms:created xsi:type="dcterms:W3CDTF">2019-07-29T10:17:24Z</dcterms:created>
  <dcterms:modified xsi:type="dcterms:W3CDTF">2019-12-12T15:13:24Z</dcterms:modified>
</cp:coreProperties>
</file>