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62" r:id="rId3"/>
    <p:sldId id="263" r:id="rId4"/>
    <p:sldId id="260" r:id="rId5"/>
    <p:sldId id="268" r:id="rId6"/>
    <p:sldId id="261" r:id="rId7"/>
    <p:sldId id="269" r:id="rId8"/>
    <p:sldId id="258" r:id="rId9"/>
    <p:sldId id="271" r:id="rId10"/>
    <p:sldId id="270" r:id="rId11"/>
    <p:sldId id="272" r:id="rId12"/>
    <p:sldId id="256" r:id="rId13"/>
    <p:sldId id="257" r:id="rId14"/>
    <p:sldId id="273" r:id="rId15"/>
    <p:sldId id="275" r:id="rId16"/>
    <p:sldId id="274" r:id="rId17"/>
    <p:sldId id="276" r:id="rId18"/>
    <p:sldId id="277" r:id="rId19"/>
  </p:sldIdLst>
  <p:sldSz cx="12192000" cy="6858000"/>
  <p:notesSz cx="6889750"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9F252C-6E32-4BCD-89AD-A2A2F966F439}" v="4" dt="2019-10-19T13:48:42.5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124"/>
      </p:cViewPr>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delma Boyd" userId="299ce1222dcbbfc6" providerId="LiveId" clId="{CB72B773-C3FF-439B-B05E-10AAF473F345}"/>
    <pc:docChg chg="custSel modSld">
      <pc:chgData name="Fidelma Boyd" userId="299ce1222dcbbfc6" providerId="LiveId" clId="{CB72B773-C3FF-439B-B05E-10AAF473F345}" dt="2019-10-19T13:49:32.310" v="135" actId="403"/>
      <pc:docMkLst>
        <pc:docMk/>
      </pc:docMkLst>
      <pc:sldChg chg="addSp modSp">
        <pc:chgData name="Fidelma Boyd" userId="299ce1222dcbbfc6" providerId="LiveId" clId="{CB72B773-C3FF-439B-B05E-10AAF473F345}" dt="2019-10-19T13:49:32.310" v="135" actId="403"/>
        <pc:sldMkLst>
          <pc:docMk/>
          <pc:sldMk cId="1606706207" sldId="278"/>
        </pc:sldMkLst>
        <pc:spChg chg="add mod">
          <ac:chgData name="Fidelma Boyd" userId="299ce1222dcbbfc6" providerId="LiveId" clId="{CB72B773-C3FF-439B-B05E-10AAF473F345}" dt="2019-10-19T13:49:32.310" v="135" actId="403"/>
          <ac:spMkLst>
            <pc:docMk/>
            <pc:sldMk cId="1606706207" sldId="278"/>
            <ac:spMk id="3" creationId="{BCAD61D5-EB7E-4BFB-B217-798DD6717DC1}"/>
          </ac:spMkLst>
        </pc:spChg>
        <pc:spChg chg="add mod">
          <ac:chgData name="Fidelma Boyd" userId="299ce1222dcbbfc6" providerId="LiveId" clId="{CB72B773-C3FF-439B-B05E-10AAF473F345}" dt="2019-10-19T13:49:26.630" v="134" actId="1076"/>
          <ac:spMkLst>
            <pc:docMk/>
            <pc:sldMk cId="1606706207" sldId="278"/>
            <ac:spMk id="4" creationId="{BA773763-F8F0-437E-B3C9-C248917F3C3C}"/>
          </ac:spMkLst>
        </pc:spChg>
        <pc:picChg chg="mod">
          <ac:chgData name="Fidelma Boyd" userId="299ce1222dcbbfc6" providerId="LiveId" clId="{CB72B773-C3FF-439B-B05E-10AAF473F345}" dt="2019-10-19T13:47:45.290" v="38" actId="1076"/>
          <ac:picMkLst>
            <pc:docMk/>
            <pc:sldMk cId="1606706207" sldId="278"/>
            <ac:picMk id="2" creationId="{D388225A-D2D3-4E04-AC15-D0D5E326C7E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A83F5-C812-49E6-AE1B-128BC6F058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2B3C49C-64DA-4687-8114-FE00873481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3539DC-F70A-4340-B383-06FB70315EE2}"/>
              </a:ext>
            </a:extLst>
          </p:cNvPr>
          <p:cNvSpPr>
            <a:spLocks noGrp="1"/>
          </p:cNvSpPr>
          <p:nvPr>
            <p:ph type="dt" sz="half" idx="10"/>
          </p:nvPr>
        </p:nvSpPr>
        <p:spPr/>
        <p:txBody>
          <a:bodyPr/>
          <a:lstStyle/>
          <a:p>
            <a:fld id="{A2031089-8FF8-4AB6-8030-D008A0EA648E}" type="datetimeFigureOut">
              <a:rPr lang="en-GB" smtClean="0"/>
              <a:t>19/10/2019</a:t>
            </a:fld>
            <a:endParaRPr lang="en-GB"/>
          </a:p>
        </p:txBody>
      </p:sp>
      <p:sp>
        <p:nvSpPr>
          <p:cNvPr id="5" name="Footer Placeholder 4">
            <a:extLst>
              <a:ext uri="{FF2B5EF4-FFF2-40B4-BE49-F238E27FC236}">
                <a16:creationId xmlns:a16="http://schemas.microsoft.com/office/drawing/2014/main" id="{CDD87D88-E12D-47C9-9461-810BC688DA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E2F983-B3D4-4E33-BE3A-A6A4A06A2AE8}"/>
              </a:ext>
            </a:extLst>
          </p:cNvPr>
          <p:cNvSpPr>
            <a:spLocks noGrp="1"/>
          </p:cNvSpPr>
          <p:nvPr>
            <p:ph type="sldNum" sz="quarter" idx="12"/>
          </p:nvPr>
        </p:nvSpPr>
        <p:spPr/>
        <p:txBody>
          <a:bodyPr/>
          <a:lstStyle/>
          <a:p>
            <a:fld id="{47BCCC39-B5EB-4D73-B2CD-414ECEE3DF3C}" type="slidenum">
              <a:rPr lang="en-GB" smtClean="0"/>
              <a:t>‹#›</a:t>
            </a:fld>
            <a:endParaRPr lang="en-GB"/>
          </a:p>
        </p:txBody>
      </p:sp>
    </p:spTree>
    <p:extLst>
      <p:ext uri="{BB962C8B-B14F-4D97-AF65-F5344CB8AC3E}">
        <p14:creationId xmlns:p14="http://schemas.microsoft.com/office/powerpoint/2010/main" val="766731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A67C6-37FB-4FCF-8E59-6696F68C6BD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5ECCAC-22B8-46AC-B909-AB165385BE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EBB8D3-D25B-48BB-A2FB-132D1E2C082A}"/>
              </a:ext>
            </a:extLst>
          </p:cNvPr>
          <p:cNvSpPr>
            <a:spLocks noGrp="1"/>
          </p:cNvSpPr>
          <p:nvPr>
            <p:ph type="dt" sz="half" idx="10"/>
          </p:nvPr>
        </p:nvSpPr>
        <p:spPr/>
        <p:txBody>
          <a:bodyPr/>
          <a:lstStyle/>
          <a:p>
            <a:fld id="{A2031089-8FF8-4AB6-8030-D008A0EA648E}" type="datetimeFigureOut">
              <a:rPr lang="en-GB" smtClean="0"/>
              <a:t>19/10/2019</a:t>
            </a:fld>
            <a:endParaRPr lang="en-GB"/>
          </a:p>
        </p:txBody>
      </p:sp>
      <p:sp>
        <p:nvSpPr>
          <p:cNvPr id="5" name="Footer Placeholder 4">
            <a:extLst>
              <a:ext uri="{FF2B5EF4-FFF2-40B4-BE49-F238E27FC236}">
                <a16:creationId xmlns:a16="http://schemas.microsoft.com/office/drawing/2014/main" id="{37CCFC44-9431-4B53-9D71-F5EB00220A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32D231-F791-4486-A967-A2F2BC5D2AB9}"/>
              </a:ext>
            </a:extLst>
          </p:cNvPr>
          <p:cNvSpPr>
            <a:spLocks noGrp="1"/>
          </p:cNvSpPr>
          <p:nvPr>
            <p:ph type="sldNum" sz="quarter" idx="12"/>
          </p:nvPr>
        </p:nvSpPr>
        <p:spPr/>
        <p:txBody>
          <a:bodyPr/>
          <a:lstStyle/>
          <a:p>
            <a:fld id="{47BCCC39-B5EB-4D73-B2CD-414ECEE3DF3C}" type="slidenum">
              <a:rPr lang="en-GB" smtClean="0"/>
              <a:t>‹#›</a:t>
            </a:fld>
            <a:endParaRPr lang="en-GB"/>
          </a:p>
        </p:txBody>
      </p:sp>
    </p:spTree>
    <p:extLst>
      <p:ext uri="{BB962C8B-B14F-4D97-AF65-F5344CB8AC3E}">
        <p14:creationId xmlns:p14="http://schemas.microsoft.com/office/powerpoint/2010/main" val="3367971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5656EE-A2A4-43D8-BB2F-6543E298B8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EDDD95-719D-4347-932D-1FF1543830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312890-1D63-4C4B-8574-A92B8E142A3E}"/>
              </a:ext>
            </a:extLst>
          </p:cNvPr>
          <p:cNvSpPr>
            <a:spLocks noGrp="1"/>
          </p:cNvSpPr>
          <p:nvPr>
            <p:ph type="dt" sz="half" idx="10"/>
          </p:nvPr>
        </p:nvSpPr>
        <p:spPr/>
        <p:txBody>
          <a:bodyPr/>
          <a:lstStyle/>
          <a:p>
            <a:fld id="{A2031089-8FF8-4AB6-8030-D008A0EA648E}" type="datetimeFigureOut">
              <a:rPr lang="en-GB" smtClean="0"/>
              <a:t>19/10/2019</a:t>
            </a:fld>
            <a:endParaRPr lang="en-GB"/>
          </a:p>
        </p:txBody>
      </p:sp>
      <p:sp>
        <p:nvSpPr>
          <p:cNvPr id="5" name="Footer Placeholder 4">
            <a:extLst>
              <a:ext uri="{FF2B5EF4-FFF2-40B4-BE49-F238E27FC236}">
                <a16:creationId xmlns:a16="http://schemas.microsoft.com/office/drawing/2014/main" id="{0C0456F2-1609-47EE-B492-41E4CFC297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A0D35E-6AA2-459F-83A9-FEDD96557915}"/>
              </a:ext>
            </a:extLst>
          </p:cNvPr>
          <p:cNvSpPr>
            <a:spLocks noGrp="1"/>
          </p:cNvSpPr>
          <p:nvPr>
            <p:ph type="sldNum" sz="quarter" idx="12"/>
          </p:nvPr>
        </p:nvSpPr>
        <p:spPr/>
        <p:txBody>
          <a:bodyPr/>
          <a:lstStyle/>
          <a:p>
            <a:fld id="{47BCCC39-B5EB-4D73-B2CD-414ECEE3DF3C}" type="slidenum">
              <a:rPr lang="en-GB" smtClean="0"/>
              <a:t>‹#›</a:t>
            </a:fld>
            <a:endParaRPr lang="en-GB"/>
          </a:p>
        </p:txBody>
      </p:sp>
    </p:spTree>
    <p:extLst>
      <p:ext uri="{BB962C8B-B14F-4D97-AF65-F5344CB8AC3E}">
        <p14:creationId xmlns:p14="http://schemas.microsoft.com/office/powerpoint/2010/main" val="3956185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4B5BA-B39F-48CB-8639-C82235403B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5431F8-44AF-43B6-98D8-41FA6B581D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3EA1F7-5AC5-4ED4-BE5D-9D4DA6B00813}"/>
              </a:ext>
            </a:extLst>
          </p:cNvPr>
          <p:cNvSpPr>
            <a:spLocks noGrp="1"/>
          </p:cNvSpPr>
          <p:nvPr>
            <p:ph type="dt" sz="half" idx="10"/>
          </p:nvPr>
        </p:nvSpPr>
        <p:spPr/>
        <p:txBody>
          <a:bodyPr/>
          <a:lstStyle/>
          <a:p>
            <a:fld id="{A2031089-8FF8-4AB6-8030-D008A0EA648E}" type="datetimeFigureOut">
              <a:rPr lang="en-GB" smtClean="0"/>
              <a:t>19/10/2019</a:t>
            </a:fld>
            <a:endParaRPr lang="en-GB"/>
          </a:p>
        </p:txBody>
      </p:sp>
      <p:sp>
        <p:nvSpPr>
          <p:cNvPr id="5" name="Footer Placeholder 4">
            <a:extLst>
              <a:ext uri="{FF2B5EF4-FFF2-40B4-BE49-F238E27FC236}">
                <a16:creationId xmlns:a16="http://schemas.microsoft.com/office/drawing/2014/main" id="{944ED34B-7639-48C6-8591-0C6B8F9C3A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2F766B-2437-4C50-A217-DDB9F56823B6}"/>
              </a:ext>
            </a:extLst>
          </p:cNvPr>
          <p:cNvSpPr>
            <a:spLocks noGrp="1"/>
          </p:cNvSpPr>
          <p:nvPr>
            <p:ph type="sldNum" sz="quarter" idx="12"/>
          </p:nvPr>
        </p:nvSpPr>
        <p:spPr/>
        <p:txBody>
          <a:bodyPr/>
          <a:lstStyle/>
          <a:p>
            <a:fld id="{47BCCC39-B5EB-4D73-B2CD-414ECEE3DF3C}" type="slidenum">
              <a:rPr lang="en-GB" smtClean="0"/>
              <a:t>‹#›</a:t>
            </a:fld>
            <a:endParaRPr lang="en-GB"/>
          </a:p>
        </p:txBody>
      </p:sp>
    </p:spTree>
    <p:extLst>
      <p:ext uri="{BB962C8B-B14F-4D97-AF65-F5344CB8AC3E}">
        <p14:creationId xmlns:p14="http://schemas.microsoft.com/office/powerpoint/2010/main" val="3389990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5301B-9AB1-4BFC-9316-466660D118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C340E0A-1835-477D-BF2A-3F332FC6A3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B48377-8C07-4FA5-B84D-7301010DD593}"/>
              </a:ext>
            </a:extLst>
          </p:cNvPr>
          <p:cNvSpPr>
            <a:spLocks noGrp="1"/>
          </p:cNvSpPr>
          <p:nvPr>
            <p:ph type="dt" sz="half" idx="10"/>
          </p:nvPr>
        </p:nvSpPr>
        <p:spPr/>
        <p:txBody>
          <a:bodyPr/>
          <a:lstStyle/>
          <a:p>
            <a:fld id="{A2031089-8FF8-4AB6-8030-D008A0EA648E}" type="datetimeFigureOut">
              <a:rPr lang="en-GB" smtClean="0"/>
              <a:t>19/10/2019</a:t>
            </a:fld>
            <a:endParaRPr lang="en-GB"/>
          </a:p>
        </p:txBody>
      </p:sp>
      <p:sp>
        <p:nvSpPr>
          <p:cNvPr id="5" name="Footer Placeholder 4">
            <a:extLst>
              <a:ext uri="{FF2B5EF4-FFF2-40B4-BE49-F238E27FC236}">
                <a16:creationId xmlns:a16="http://schemas.microsoft.com/office/drawing/2014/main" id="{255F7A87-9DF4-4774-B1AC-16EA1DA0DF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6D0647-E9C9-4F35-AA6E-50B9F4E8FCA8}"/>
              </a:ext>
            </a:extLst>
          </p:cNvPr>
          <p:cNvSpPr>
            <a:spLocks noGrp="1"/>
          </p:cNvSpPr>
          <p:nvPr>
            <p:ph type="sldNum" sz="quarter" idx="12"/>
          </p:nvPr>
        </p:nvSpPr>
        <p:spPr/>
        <p:txBody>
          <a:bodyPr/>
          <a:lstStyle/>
          <a:p>
            <a:fld id="{47BCCC39-B5EB-4D73-B2CD-414ECEE3DF3C}" type="slidenum">
              <a:rPr lang="en-GB" smtClean="0"/>
              <a:t>‹#›</a:t>
            </a:fld>
            <a:endParaRPr lang="en-GB"/>
          </a:p>
        </p:txBody>
      </p:sp>
    </p:spTree>
    <p:extLst>
      <p:ext uri="{BB962C8B-B14F-4D97-AF65-F5344CB8AC3E}">
        <p14:creationId xmlns:p14="http://schemas.microsoft.com/office/powerpoint/2010/main" val="2706621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57EFF-C448-4D39-9E8C-6CE9778E53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48F86F-B4BE-4E47-9AFD-B79D6DF785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D23C55E-91D9-49C4-8DA9-E676305955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A47AF4-1C0A-41F9-AD2D-E236B84E86B7}"/>
              </a:ext>
            </a:extLst>
          </p:cNvPr>
          <p:cNvSpPr>
            <a:spLocks noGrp="1"/>
          </p:cNvSpPr>
          <p:nvPr>
            <p:ph type="dt" sz="half" idx="10"/>
          </p:nvPr>
        </p:nvSpPr>
        <p:spPr/>
        <p:txBody>
          <a:bodyPr/>
          <a:lstStyle/>
          <a:p>
            <a:fld id="{A2031089-8FF8-4AB6-8030-D008A0EA648E}" type="datetimeFigureOut">
              <a:rPr lang="en-GB" smtClean="0"/>
              <a:t>19/10/2019</a:t>
            </a:fld>
            <a:endParaRPr lang="en-GB"/>
          </a:p>
        </p:txBody>
      </p:sp>
      <p:sp>
        <p:nvSpPr>
          <p:cNvPr id="6" name="Footer Placeholder 5">
            <a:extLst>
              <a:ext uri="{FF2B5EF4-FFF2-40B4-BE49-F238E27FC236}">
                <a16:creationId xmlns:a16="http://schemas.microsoft.com/office/drawing/2014/main" id="{282A2DE6-8CB1-4348-A073-C3C957041C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BDB0D5-E966-4202-8630-4E3B461C2C45}"/>
              </a:ext>
            </a:extLst>
          </p:cNvPr>
          <p:cNvSpPr>
            <a:spLocks noGrp="1"/>
          </p:cNvSpPr>
          <p:nvPr>
            <p:ph type="sldNum" sz="quarter" idx="12"/>
          </p:nvPr>
        </p:nvSpPr>
        <p:spPr/>
        <p:txBody>
          <a:bodyPr/>
          <a:lstStyle/>
          <a:p>
            <a:fld id="{47BCCC39-B5EB-4D73-B2CD-414ECEE3DF3C}" type="slidenum">
              <a:rPr lang="en-GB" smtClean="0"/>
              <a:t>‹#›</a:t>
            </a:fld>
            <a:endParaRPr lang="en-GB"/>
          </a:p>
        </p:txBody>
      </p:sp>
    </p:spTree>
    <p:extLst>
      <p:ext uri="{BB962C8B-B14F-4D97-AF65-F5344CB8AC3E}">
        <p14:creationId xmlns:p14="http://schemas.microsoft.com/office/powerpoint/2010/main" val="382544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C3B75-B84E-49D2-A64A-7D1411786E5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3FDDCD-893E-4180-8650-49FC775BA0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BCA61C-F442-4350-86AC-02D543F963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BA73B33-5AAD-44EB-AE85-43A45D368A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BE4FFF-8B20-41F3-AA57-0B3108A7E7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72AC664-E485-4A6C-A5F6-0016F9BB627C}"/>
              </a:ext>
            </a:extLst>
          </p:cNvPr>
          <p:cNvSpPr>
            <a:spLocks noGrp="1"/>
          </p:cNvSpPr>
          <p:nvPr>
            <p:ph type="dt" sz="half" idx="10"/>
          </p:nvPr>
        </p:nvSpPr>
        <p:spPr/>
        <p:txBody>
          <a:bodyPr/>
          <a:lstStyle/>
          <a:p>
            <a:fld id="{A2031089-8FF8-4AB6-8030-D008A0EA648E}" type="datetimeFigureOut">
              <a:rPr lang="en-GB" smtClean="0"/>
              <a:t>19/10/2019</a:t>
            </a:fld>
            <a:endParaRPr lang="en-GB"/>
          </a:p>
        </p:txBody>
      </p:sp>
      <p:sp>
        <p:nvSpPr>
          <p:cNvPr id="8" name="Footer Placeholder 7">
            <a:extLst>
              <a:ext uri="{FF2B5EF4-FFF2-40B4-BE49-F238E27FC236}">
                <a16:creationId xmlns:a16="http://schemas.microsoft.com/office/drawing/2014/main" id="{211018F5-A6A7-4CEB-9492-80099123AC4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AF2CF98-7BD1-42B7-9CF6-395064E2B8C6}"/>
              </a:ext>
            </a:extLst>
          </p:cNvPr>
          <p:cNvSpPr>
            <a:spLocks noGrp="1"/>
          </p:cNvSpPr>
          <p:nvPr>
            <p:ph type="sldNum" sz="quarter" idx="12"/>
          </p:nvPr>
        </p:nvSpPr>
        <p:spPr/>
        <p:txBody>
          <a:bodyPr/>
          <a:lstStyle/>
          <a:p>
            <a:fld id="{47BCCC39-B5EB-4D73-B2CD-414ECEE3DF3C}" type="slidenum">
              <a:rPr lang="en-GB" smtClean="0"/>
              <a:t>‹#›</a:t>
            </a:fld>
            <a:endParaRPr lang="en-GB"/>
          </a:p>
        </p:txBody>
      </p:sp>
    </p:spTree>
    <p:extLst>
      <p:ext uri="{BB962C8B-B14F-4D97-AF65-F5344CB8AC3E}">
        <p14:creationId xmlns:p14="http://schemas.microsoft.com/office/powerpoint/2010/main" val="3680404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29952-A86E-4536-A82D-06E2D990410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0F0A41-A930-4BCD-8881-A3C5FCD662E0}"/>
              </a:ext>
            </a:extLst>
          </p:cNvPr>
          <p:cNvSpPr>
            <a:spLocks noGrp="1"/>
          </p:cNvSpPr>
          <p:nvPr>
            <p:ph type="dt" sz="half" idx="10"/>
          </p:nvPr>
        </p:nvSpPr>
        <p:spPr/>
        <p:txBody>
          <a:bodyPr/>
          <a:lstStyle/>
          <a:p>
            <a:fld id="{A2031089-8FF8-4AB6-8030-D008A0EA648E}" type="datetimeFigureOut">
              <a:rPr lang="en-GB" smtClean="0"/>
              <a:t>19/10/2019</a:t>
            </a:fld>
            <a:endParaRPr lang="en-GB"/>
          </a:p>
        </p:txBody>
      </p:sp>
      <p:sp>
        <p:nvSpPr>
          <p:cNvPr id="4" name="Footer Placeholder 3">
            <a:extLst>
              <a:ext uri="{FF2B5EF4-FFF2-40B4-BE49-F238E27FC236}">
                <a16:creationId xmlns:a16="http://schemas.microsoft.com/office/drawing/2014/main" id="{38CB0E24-39EC-4587-BD09-575C8723C09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9CBD18D-C1B6-48DD-958C-E85166CAA716}"/>
              </a:ext>
            </a:extLst>
          </p:cNvPr>
          <p:cNvSpPr>
            <a:spLocks noGrp="1"/>
          </p:cNvSpPr>
          <p:nvPr>
            <p:ph type="sldNum" sz="quarter" idx="12"/>
          </p:nvPr>
        </p:nvSpPr>
        <p:spPr/>
        <p:txBody>
          <a:bodyPr/>
          <a:lstStyle/>
          <a:p>
            <a:fld id="{47BCCC39-B5EB-4D73-B2CD-414ECEE3DF3C}" type="slidenum">
              <a:rPr lang="en-GB" smtClean="0"/>
              <a:t>‹#›</a:t>
            </a:fld>
            <a:endParaRPr lang="en-GB"/>
          </a:p>
        </p:txBody>
      </p:sp>
    </p:spTree>
    <p:extLst>
      <p:ext uri="{BB962C8B-B14F-4D97-AF65-F5344CB8AC3E}">
        <p14:creationId xmlns:p14="http://schemas.microsoft.com/office/powerpoint/2010/main" val="3133762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00D00E-7B11-4F15-896E-79E1876B06A1}"/>
              </a:ext>
            </a:extLst>
          </p:cNvPr>
          <p:cNvSpPr>
            <a:spLocks noGrp="1"/>
          </p:cNvSpPr>
          <p:nvPr>
            <p:ph type="dt" sz="half" idx="10"/>
          </p:nvPr>
        </p:nvSpPr>
        <p:spPr/>
        <p:txBody>
          <a:bodyPr/>
          <a:lstStyle/>
          <a:p>
            <a:fld id="{A2031089-8FF8-4AB6-8030-D008A0EA648E}" type="datetimeFigureOut">
              <a:rPr lang="en-GB" smtClean="0"/>
              <a:t>19/10/2019</a:t>
            </a:fld>
            <a:endParaRPr lang="en-GB"/>
          </a:p>
        </p:txBody>
      </p:sp>
      <p:sp>
        <p:nvSpPr>
          <p:cNvPr id="3" name="Footer Placeholder 2">
            <a:extLst>
              <a:ext uri="{FF2B5EF4-FFF2-40B4-BE49-F238E27FC236}">
                <a16:creationId xmlns:a16="http://schemas.microsoft.com/office/drawing/2014/main" id="{8BB26D8C-5E2E-410E-86FA-A150FADF3F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CC53AFA-059D-495B-BC9B-491FD1E23968}"/>
              </a:ext>
            </a:extLst>
          </p:cNvPr>
          <p:cNvSpPr>
            <a:spLocks noGrp="1"/>
          </p:cNvSpPr>
          <p:nvPr>
            <p:ph type="sldNum" sz="quarter" idx="12"/>
          </p:nvPr>
        </p:nvSpPr>
        <p:spPr/>
        <p:txBody>
          <a:bodyPr/>
          <a:lstStyle/>
          <a:p>
            <a:fld id="{47BCCC39-B5EB-4D73-B2CD-414ECEE3DF3C}" type="slidenum">
              <a:rPr lang="en-GB" smtClean="0"/>
              <a:t>‹#›</a:t>
            </a:fld>
            <a:endParaRPr lang="en-GB"/>
          </a:p>
        </p:txBody>
      </p:sp>
    </p:spTree>
    <p:extLst>
      <p:ext uri="{BB962C8B-B14F-4D97-AF65-F5344CB8AC3E}">
        <p14:creationId xmlns:p14="http://schemas.microsoft.com/office/powerpoint/2010/main" val="299685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4E1B-A107-462A-9746-168FC8F94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CB3AEB7-FC9D-440B-976B-22C92F7102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8DA57C6-D432-484E-9B5F-5D57DE5C2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E33C82-879B-4D8C-9C66-56598020E119}"/>
              </a:ext>
            </a:extLst>
          </p:cNvPr>
          <p:cNvSpPr>
            <a:spLocks noGrp="1"/>
          </p:cNvSpPr>
          <p:nvPr>
            <p:ph type="dt" sz="half" idx="10"/>
          </p:nvPr>
        </p:nvSpPr>
        <p:spPr/>
        <p:txBody>
          <a:bodyPr/>
          <a:lstStyle/>
          <a:p>
            <a:fld id="{A2031089-8FF8-4AB6-8030-D008A0EA648E}" type="datetimeFigureOut">
              <a:rPr lang="en-GB" smtClean="0"/>
              <a:t>19/10/2019</a:t>
            </a:fld>
            <a:endParaRPr lang="en-GB"/>
          </a:p>
        </p:txBody>
      </p:sp>
      <p:sp>
        <p:nvSpPr>
          <p:cNvPr id="6" name="Footer Placeholder 5">
            <a:extLst>
              <a:ext uri="{FF2B5EF4-FFF2-40B4-BE49-F238E27FC236}">
                <a16:creationId xmlns:a16="http://schemas.microsoft.com/office/drawing/2014/main" id="{A932CCAF-31E8-40ED-8AE6-FEC1FDD836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BBD7A8-859B-4264-8164-A939A6F11AE7}"/>
              </a:ext>
            </a:extLst>
          </p:cNvPr>
          <p:cNvSpPr>
            <a:spLocks noGrp="1"/>
          </p:cNvSpPr>
          <p:nvPr>
            <p:ph type="sldNum" sz="quarter" idx="12"/>
          </p:nvPr>
        </p:nvSpPr>
        <p:spPr/>
        <p:txBody>
          <a:bodyPr/>
          <a:lstStyle/>
          <a:p>
            <a:fld id="{47BCCC39-B5EB-4D73-B2CD-414ECEE3DF3C}" type="slidenum">
              <a:rPr lang="en-GB" smtClean="0"/>
              <a:t>‹#›</a:t>
            </a:fld>
            <a:endParaRPr lang="en-GB"/>
          </a:p>
        </p:txBody>
      </p:sp>
    </p:spTree>
    <p:extLst>
      <p:ext uri="{BB962C8B-B14F-4D97-AF65-F5344CB8AC3E}">
        <p14:creationId xmlns:p14="http://schemas.microsoft.com/office/powerpoint/2010/main" val="3994255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6E894-B377-4E55-9327-9A2E092B18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754C631-1C39-494D-914A-BB481636A4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94E64B6-A938-4D1F-99FE-51FEA9D260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B9DDDC-AA12-41D6-B10D-F6B4190D3266}"/>
              </a:ext>
            </a:extLst>
          </p:cNvPr>
          <p:cNvSpPr>
            <a:spLocks noGrp="1"/>
          </p:cNvSpPr>
          <p:nvPr>
            <p:ph type="dt" sz="half" idx="10"/>
          </p:nvPr>
        </p:nvSpPr>
        <p:spPr/>
        <p:txBody>
          <a:bodyPr/>
          <a:lstStyle/>
          <a:p>
            <a:fld id="{A2031089-8FF8-4AB6-8030-D008A0EA648E}" type="datetimeFigureOut">
              <a:rPr lang="en-GB" smtClean="0"/>
              <a:t>19/10/2019</a:t>
            </a:fld>
            <a:endParaRPr lang="en-GB"/>
          </a:p>
        </p:txBody>
      </p:sp>
      <p:sp>
        <p:nvSpPr>
          <p:cNvPr id="6" name="Footer Placeholder 5">
            <a:extLst>
              <a:ext uri="{FF2B5EF4-FFF2-40B4-BE49-F238E27FC236}">
                <a16:creationId xmlns:a16="http://schemas.microsoft.com/office/drawing/2014/main" id="{3A316A08-2DFD-4669-B2EB-FCF894C67F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FD3F25-C363-4312-8607-9253D944E97E}"/>
              </a:ext>
            </a:extLst>
          </p:cNvPr>
          <p:cNvSpPr>
            <a:spLocks noGrp="1"/>
          </p:cNvSpPr>
          <p:nvPr>
            <p:ph type="sldNum" sz="quarter" idx="12"/>
          </p:nvPr>
        </p:nvSpPr>
        <p:spPr/>
        <p:txBody>
          <a:bodyPr/>
          <a:lstStyle/>
          <a:p>
            <a:fld id="{47BCCC39-B5EB-4D73-B2CD-414ECEE3DF3C}" type="slidenum">
              <a:rPr lang="en-GB" smtClean="0"/>
              <a:t>‹#›</a:t>
            </a:fld>
            <a:endParaRPr lang="en-GB"/>
          </a:p>
        </p:txBody>
      </p:sp>
    </p:spTree>
    <p:extLst>
      <p:ext uri="{BB962C8B-B14F-4D97-AF65-F5344CB8AC3E}">
        <p14:creationId xmlns:p14="http://schemas.microsoft.com/office/powerpoint/2010/main" val="3252838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98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8C6BC2-B43E-4EBB-ABEF-BA35A4A060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7EA67E-13A4-470F-9F09-B3294D3EA8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510C1A-3ADA-4951-8D79-BC9A0C8D6B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031089-8FF8-4AB6-8030-D008A0EA648E}" type="datetimeFigureOut">
              <a:rPr lang="en-GB" smtClean="0"/>
              <a:t>19/10/2019</a:t>
            </a:fld>
            <a:endParaRPr lang="en-GB"/>
          </a:p>
        </p:txBody>
      </p:sp>
      <p:sp>
        <p:nvSpPr>
          <p:cNvPr id="5" name="Footer Placeholder 4">
            <a:extLst>
              <a:ext uri="{FF2B5EF4-FFF2-40B4-BE49-F238E27FC236}">
                <a16:creationId xmlns:a16="http://schemas.microsoft.com/office/drawing/2014/main" id="{F18716FC-4FE8-4084-BFEB-2B8371DA35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8DCF606-5B11-4A8C-B6A7-3E25358262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BCCC39-B5EB-4D73-B2CD-414ECEE3DF3C}" type="slidenum">
              <a:rPr lang="en-GB" smtClean="0"/>
              <a:t>‹#›</a:t>
            </a:fld>
            <a:endParaRPr lang="en-GB"/>
          </a:p>
        </p:txBody>
      </p:sp>
    </p:spTree>
    <p:extLst>
      <p:ext uri="{BB962C8B-B14F-4D97-AF65-F5344CB8AC3E}">
        <p14:creationId xmlns:p14="http://schemas.microsoft.com/office/powerpoint/2010/main" val="125744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watch?v=Qb1-F_Ud54c" TargetMode="External"/><Relationship Id="rId3" Type="http://schemas.openxmlformats.org/officeDocument/2006/relationships/hyperlink" Target="https://www.youtube.com/watch?v=NvOI6riltzw" TargetMode="External"/><Relationship Id="rId7" Type="http://schemas.openxmlformats.org/officeDocument/2006/relationships/hyperlink" Target="https://www.youtube.com/watch?v=sxHGSTV3LF0" TargetMode="External"/><Relationship Id="rId2" Type="http://schemas.openxmlformats.org/officeDocument/2006/relationships/hyperlink" Target="https://www.youtube.com/watch?v=pYAIqt2V0eY" TargetMode="External"/><Relationship Id="rId1" Type="http://schemas.openxmlformats.org/officeDocument/2006/relationships/slideLayout" Target="../slideLayouts/slideLayout4.xml"/><Relationship Id="rId6" Type="http://schemas.openxmlformats.org/officeDocument/2006/relationships/hyperlink" Target="https://www.youtube.com/watch?v=dsbAovAsnoY" TargetMode="External"/><Relationship Id="rId5" Type="http://schemas.openxmlformats.org/officeDocument/2006/relationships/hyperlink" Target="https://www.youtube.com/watch?v=r9QkaOaUST8" TargetMode="External"/><Relationship Id="rId4" Type="http://schemas.openxmlformats.org/officeDocument/2006/relationships/hyperlink" Target="https://www.youtube.com/watch?v=w6I6zNiH1-w"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1DUYlHZsZfc" TargetMode="External"/><Relationship Id="rId2" Type="http://schemas.openxmlformats.org/officeDocument/2006/relationships/hyperlink" Target="https://www.youtube.com/watch?v=ovj5dzMxzmc" TargetMode="External"/><Relationship Id="rId1" Type="http://schemas.openxmlformats.org/officeDocument/2006/relationships/slideLayout" Target="../slideLayouts/slideLayout7.xml"/><Relationship Id="rId5" Type="http://schemas.openxmlformats.org/officeDocument/2006/relationships/hyperlink" Target="https://www.youtube.com/watch?v=y9N8OXkN0Rk" TargetMode="External"/><Relationship Id="rId4" Type="http://schemas.openxmlformats.org/officeDocument/2006/relationships/hyperlink" Target="https://www.youtube.com/watch?v=2eTbs6cZ61I"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t6dnl9srW5k"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randomactsofkindness.org/"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www.ted.com/talks/louie_schwartzberg_nature_beauty_gratitude?referrer=playlist-talks_to_watch_with_the_entire#t-342894"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3Zl9puhwiyw"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gratefulness.org/" TargetMode="External"/><Relationship Id="rId2" Type="http://schemas.openxmlformats.org/officeDocument/2006/relationships/hyperlink" Target="https://gratefulness.org/explore/new-to-gratefulnes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88225A-D2D3-4E04-AC15-D0D5E326C7E7}"/>
              </a:ext>
            </a:extLst>
          </p:cNvPr>
          <p:cNvPicPr>
            <a:picLocks noChangeAspect="1"/>
          </p:cNvPicPr>
          <p:nvPr/>
        </p:nvPicPr>
        <p:blipFill rotWithShape="1">
          <a:blip r:embed="rId2"/>
          <a:srcRect l="36500" t="16889" r="37553" b="12296"/>
          <a:stretch/>
        </p:blipFill>
        <p:spPr>
          <a:xfrm>
            <a:off x="4749755" y="513347"/>
            <a:ext cx="2511436" cy="3855453"/>
          </a:xfrm>
          <a:prstGeom prst="rect">
            <a:avLst/>
          </a:prstGeom>
        </p:spPr>
      </p:pic>
      <p:sp>
        <p:nvSpPr>
          <p:cNvPr id="3" name="TextBox 2">
            <a:extLst>
              <a:ext uri="{FF2B5EF4-FFF2-40B4-BE49-F238E27FC236}">
                <a16:creationId xmlns:a16="http://schemas.microsoft.com/office/drawing/2014/main" id="{BCAD61D5-EB7E-4BFB-B217-798DD6717DC1}"/>
              </a:ext>
            </a:extLst>
          </p:cNvPr>
          <p:cNvSpPr txBox="1"/>
          <p:nvPr/>
        </p:nvSpPr>
        <p:spPr>
          <a:xfrm>
            <a:off x="579120" y="772160"/>
            <a:ext cx="2364750" cy="1754326"/>
          </a:xfrm>
          <a:prstGeom prst="rect">
            <a:avLst/>
          </a:prstGeom>
          <a:noFill/>
        </p:spPr>
        <p:txBody>
          <a:bodyPr wrap="none" rtlCol="0">
            <a:spAutoFit/>
          </a:bodyPr>
          <a:lstStyle/>
          <a:p>
            <a:r>
              <a:rPr lang="en-GB" sz="3600" dirty="0">
                <a:solidFill>
                  <a:schemeClr val="bg1"/>
                </a:solidFill>
              </a:rPr>
              <a:t>Ursuline</a:t>
            </a:r>
          </a:p>
          <a:p>
            <a:r>
              <a:rPr lang="en-GB" sz="3600" dirty="0">
                <a:solidFill>
                  <a:schemeClr val="bg1"/>
                </a:solidFill>
              </a:rPr>
              <a:t>Education</a:t>
            </a:r>
          </a:p>
          <a:p>
            <a:r>
              <a:rPr lang="en-GB" sz="3600" dirty="0">
                <a:solidFill>
                  <a:schemeClr val="bg1"/>
                </a:solidFill>
              </a:rPr>
              <a:t>Community</a:t>
            </a:r>
          </a:p>
        </p:txBody>
      </p:sp>
      <p:sp>
        <p:nvSpPr>
          <p:cNvPr id="4" name="TextBox 3">
            <a:extLst>
              <a:ext uri="{FF2B5EF4-FFF2-40B4-BE49-F238E27FC236}">
                <a16:creationId xmlns:a16="http://schemas.microsoft.com/office/drawing/2014/main" id="{BA773763-F8F0-437E-B3C9-C248917F3C3C}"/>
              </a:ext>
            </a:extLst>
          </p:cNvPr>
          <p:cNvSpPr txBox="1"/>
          <p:nvPr/>
        </p:nvSpPr>
        <p:spPr>
          <a:xfrm>
            <a:off x="2297019" y="4780300"/>
            <a:ext cx="8136138" cy="1077218"/>
          </a:xfrm>
          <a:prstGeom prst="rect">
            <a:avLst/>
          </a:prstGeom>
          <a:noFill/>
        </p:spPr>
        <p:txBody>
          <a:bodyPr wrap="none" rtlCol="0">
            <a:spAutoFit/>
          </a:bodyPr>
          <a:lstStyle/>
          <a:p>
            <a:pPr algn="ctr"/>
            <a:r>
              <a:rPr lang="en-GB" sz="3200" b="1" dirty="0">
                <a:solidFill>
                  <a:schemeClr val="bg1"/>
                </a:solidFill>
              </a:rPr>
              <a:t>Ursuline Student Profile</a:t>
            </a:r>
          </a:p>
          <a:p>
            <a:pPr algn="ctr"/>
            <a:r>
              <a:rPr lang="en-GB" sz="3200" b="1" dirty="0">
                <a:solidFill>
                  <a:schemeClr val="bg1"/>
                </a:solidFill>
              </a:rPr>
              <a:t>Grateful &amp; Generous,  January – February 2020</a:t>
            </a:r>
          </a:p>
        </p:txBody>
      </p:sp>
    </p:spTree>
    <p:extLst>
      <p:ext uri="{BB962C8B-B14F-4D97-AF65-F5344CB8AC3E}">
        <p14:creationId xmlns:p14="http://schemas.microsoft.com/office/powerpoint/2010/main" val="1606706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FB1B6B-40D2-466D-9D89-7E7C2A86A8E4}"/>
              </a:ext>
            </a:extLst>
          </p:cNvPr>
          <p:cNvPicPr>
            <a:picLocks noChangeAspect="1"/>
          </p:cNvPicPr>
          <p:nvPr/>
        </p:nvPicPr>
        <p:blipFill rotWithShape="1">
          <a:blip r:embed="rId2"/>
          <a:srcRect t="9544" b="12702"/>
          <a:stretch/>
        </p:blipFill>
        <p:spPr>
          <a:xfrm>
            <a:off x="452386" y="567890"/>
            <a:ext cx="11556733" cy="5054550"/>
          </a:xfrm>
          <a:prstGeom prst="rect">
            <a:avLst/>
          </a:prstGeom>
        </p:spPr>
      </p:pic>
    </p:spTree>
    <p:extLst>
      <p:ext uri="{BB962C8B-B14F-4D97-AF65-F5344CB8AC3E}">
        <p14:creationId xmlns:p14="http://schemas.microsoft.com/office/powerpoint/2010/main" val="3800894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B06458-1134-4D81-BF6E-BC602006C560}"/>
              </a:ext>
            </a:extLst>
          </p:cNvPr>
          <p:cNvPicPr>
            <a:picLocks noChangeAspect="1"/>
          </p:cNvPicPr>
          <p:nvPr/>
        </p:nvPicPr>
        <p:blipFill rotWithShape="1">
          <a:blip r:embed="rId2"/>
          <a:srcRect t="10074" b="24149"/>
          <a:stretch/>
        </p:blipFill>
        <p:spPr>
          <a:xfrm>
            <a:off x="0" y="690880"/>
            <a:ext cx="12192000" cy="4511040"/>
          </a:xfrm>
          <a:prstGeom prst="rect">
            <a:avLst/>
          </a:prstGeom>
        </p:spPr>
      </p:pic>
    </p:spTree>
    <p:extLst>
      <p:ext uri="{BB962C8B-B14F-4D97-AF65-F5344CB8AC3E}">
        <p14:creationId xmlns:p14="http://schemas.microsoft.com/office/powerpoint/2010/main" val="3327914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68A056-3C01-4517-843F-C6E0B78B1942}"/>
              </a:ext>
            </a:extLst>
          </p:cNvPr>
          <p:cNvPicPr>
            <a:picLocks noChangeAspect="1"/>
          </p:cNvPicPr>
          <p:nvPr/>
        </p:nvPicPr>
        <p:blipFill rotWithShape="1">
          <a:blip r:embed="rId2"/>
          <a:srcRect l="14000" t="10073" r="12583" b="5778"/>
          <a:stretch/>
        </p:blipFill>
        <p:spPr>
          <a:xfrm>
            <a:off x="1706880" y="690880"/>
            <a:ext cx="8950960" cy="5770880"/>
          </a:xfrm>
          <a:prstGeom prst="rect">
            <a:avLst/>
          </a:prstGeom>
        </p:spPr>
      </p:pic>
    </p:spTree>
    <p:extLst>
      <p:ext uri="{BB962C8B-B14F-4D97-AF65-F5344CB8AC3E}">
        <p14:creationId xmlns:p14="http://schemas.microsoft.com/office/powerpoint/2010/main" val="3229800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25A798-36EF-46F1-B28D-4C1A55ACADB7}"/>
              </a:ext>
            </a:extLst>
          </p:cNvPr>
          <p:cNvPicPr>
            <a:picLocks noChangeAspect="1"/>
          </p:cNvPicPr>
          <p:nvPr/>
        </p:nvPicPr>
        <p:blipFill rotWithShape="1">
          <a:blip r:embed="rId2"/>
          <a:srcRect l="8834" t="18074" r="13584" b="9481"/>
          <a:stretch/>
        </p:blipFill>
        <p:spPr>
          <a:xfrm>
            <a:off x="635267" y="394636"/>
            <a:ext cx="11001675" cy="5813124"/>
          </a:xfrm>
          <a:prstGeom prst="rect">
            <a:avLst/>
          </a:prstGeom>
        </p:spPr>
      </p:pic>
    </p:spTree>
    <p:extLst>
      <p:ext uri="{BB962C8B-B14F-4D97-AF65-F5344CB8AC3E}">
        <p14:creationId xmlns:p14="http://schemas.microsoft.com/office/powerpoint/2010/main" val="2592603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560DA6-5A5B-491E-A32A-7508F1078348}"/>
              </a:ext>
            </a:extLst>
          </p:cNvPr>
          <p:cNvSpPr/>
          <p:nvPr/>
        </p:nvSpPr>
        <p:spPr>
          <a:xfrm>
            <a:off x="356135" y="1310640"/>
            <a:ext cx="6622181" cy="5102872"/>
          </a:xfrm>
          <a:prstGeom prst="rect">
            <a:avLst/>
          </a:prstGeom>
        </p:spPr>
        <p:txBody>
          <a:bodyPr wrap="square">
            <a:spAutoFit/>
          </a:bodyPr>
          <a:lstStyle/>
          <a:p>
            <a:pPr>
              <a:lnSpc>
                <a:spcPct val="107000"/>
              </a:lnSpc>
              <a:spcAft>
                <a:spcPts val="800"/>
              </a:spcAft>
            </a:pPr>
            <a:r>
              <a:rPr lang="en-GB"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https://www.youtube.com/watch?v=pYAIqt2V0eY</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University of Birmingham 2015: introduction</a:t>
            </a:r>
          </a:p>
          <a:p>
            <a:pPr>
              <a:lnSpc>
                <a:spcPct val="107000"/>
              </a:lnSpc>
              <a:spcAft>
                <a:spcPts val="800"/>
              </a:spcAft>
            </a:pPr>
            <a:r>
              <a:rPr lang="en-GB"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https://www.youtube.com/watch?v=NvOI6riltzw</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University of Birmingham Full video </a:t>
            </a:r>
          </a:p>
          <a:p>
            <a:pPr>
              <a:lnSpc>
                <a:spcPct val="107000"/>
              </a:lnSpc>
              <a:spcAft>
                <a:spcPts val="800"/>
              </a:spcAft>
            </a:pPr>
            <a:r>
              <a:rPr lang="en-GB"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https://www.youtube.com/watch?v=w6I6zNiH1-w</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Can you teach character- 15 mins, kids talking 2017</a:t>
            </a:r>
          </a:p>
          <a:p>
            <a:pPr>
              <a:lnSpc>
                <a:spcPct val="107000"/>
              </a:lnSpc>
              <a:spcAft>
                <a:spcPts val="800"/>
              </a:spcAft>
            </a:pPr>
            <a:r>
              <a:rPr lang="en-GB"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https://www.youtube.com/watch?v=r9QkaOaUST8</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Can you teach character – short version, 5 </a:t>
            </a:r>
            <a:r>
              <a:rPr lang="en-GB" sz="1600"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mns</a:t>
            </a:r>
            <a:r>
              <a:rPr lang="en-GB"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2017</a:t>
            </a:r>
          </a:p>
          <a:p>
            <a:pPr>
              <a:lnSpc>
                <a:spcPct val="107000"/>
              </a:lnSpc>
              <a:spcAft>
                <a:spcPts val="800"/>
              </a:spcAft>
            </a:pPr>
            <a:r>
              <a:rPr lang="en-GB"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https://www.youtube.com/watch?v=dsbAovAsnoY</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Can schools teach character – US –   2017</a:t>
            </a:r>
          </a:p>
          <a:p>
            <a:pPr>
              <a:lnSpc>
                <a:spcPct val="107000"/>
              </a:lnSpc>
              <a:spcAft>
                <a:spcPts val="800"/>
              </a:spcAft>
            </a:pPr>
            <a:r>
              <a:rPr lang="en-GB"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https://www.youtube.com/watch?v=sxHGSTV3LF0</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TEDx  talk – Teaching Character-US - the other half of the story, 12 mins 2016</a:t>
            </a:r>
          </a:p>
          <a:p>
            <a:pPr>
              <a:lnSpc>
                <a:spcPct val="107000"/>
              </a:lnSpc>
              <a:spcAft>
                <a:spcPts val="800"/>
              </a:spcAft>
            </a:pPr>
            <a:r>
              <a:rPr lang="en-GB"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https://www.youtube.com/watch?v=Qb1-F_Ud54c</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TEDx talk- The importance of character education, Putney High School,  2016</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406FA317-577D-47C5-90D2-E6C1D8D61172}"/>
              </a:ext>
            </a:extLst>
          </p:cNvPr>
          <p:cNvSpPr>
            <a:spLocks noGrp="1"/>
          </p:cNvSpPr>
          <p:nvPr>
            <p:ph type="title"/>
          </p:nvPr>
        </p:nvSpPr>
        <p:spPr/>
        <p:txBody>
          <a:bodyPr/>
          <a:lstStyle/>
          <a:p>
            <a:r>
              <a:rPr lang="en-GB" dirty="0"/>
              <a:t>Can you teach character?</a:t>
            </a:r>
          </a:p>
        </p:txBody>
      </p:sp>
      <p:sp>
        <p:nvSpPr>
          <p:cNvPr id="6" name="Content Placeholder 5">
            <a:extLst>
              <a:ext uri="{FF2B5EF4-FFF2-40B4-BE49-F238E27FC236}">
                <a16:creationId xmlns:a16="http://schemas.microsoft.com/office/drawing/2014/main" id="{DDFB54E0-2C9A-42E1-929E-0FCEAECA777F}"/>
              </a:ext>
            </a:extLst>
          </p:cNvPr>
          <p:cNvSpPr>
            <a:spLocks noGrp="1"/>
          </p:cNvSpPr>
          <p:nvPr>
            <p:ph sz="half" idx="2"/>
          </p:nvPr>
        </p:nvSpPr>
        <p:spPr>
          <a:xfrm>
            <a:off x="7344076" y="1196022"/>
            <a:ext cx="4609164" cy="4351338"/>
          </a:xfrm>
          <a:ln w="28575">
            <a:solidFill>
              <a:schemeClr val="tx1"/>
            </a:solidFill>
          </a:ln>
        </p:spPr>
        <p:txBody>
          <a:bodyPr>
            <a:normAutofit fontScale="92500" lnSpcReduction="10000"/>
          </a:bodyPr>
          <a:lstStyle/>
          <a:p>
            <a:pPr marL="0" indent="0">
              <a:buNone/>
            </a:pPr>
            <a:r>
              <a:rPr lang="en-GB" sz="3600" dirty="0"/>
              <a:t>Very useful for discussion and debate with staff and older students</a:t>
            </a:r>
          </a:p>
          <a:p>
            <a:pPr marL="0" indent="0">
              <a:buNone/>
            </a:pPr>
            <a:r>
              <a:rPr lang="en-GB" sz="3600" dirty="0"/>
              <a:t>University of Birmingham’ Jubilee Centre – lots of good resources there</a:t>
            </a:r>
          </a:p>
          <a:p>
            <a:pPr marL="0" indent="0">
              <a:buNone/>
            </a:pPr>
            <a:r>
              <a:rPr lang="en-GB" sz="3600" dirty="0">
                <a:highlight>
                  <a:srgbClr val="FFFF00"/>
                </a:highlight>
              </a:rPr>
              <a:t>The clip we watched at the meeting </a:t>
            </a:r>
          </a:p>
        </p:txBody>
      </p:sp>
    </p:spTree>
    <p:extLst>
      <p:ext uri="{BB962C8B-B14F-4D97-AF65-F5344CB8AC3E}">
        <p14:creationId xmlns:p14="http://schemas.microsoft.com/office/powerpoint/2010/main" val="635441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D656A6-A53F-4793-B9F6-709D85ADA06E}"/>
              </a:ext>
            </a:extLst>
          </p:cNvPr>
          <p:cNvSpPr/>
          <p:nvPr/>
        </p:nvSpPr>
        <p:spPr>
          <a:xfrm>
            <a:off x="959317" y="1356645"/>
            <a:ext cx="6529137" cy="4365106"/>
          </a:xfrm>
          <a:prstGeom prst="rect">
            <a:avLst/>
          </a:prstGeom>
        </p:spPr>
        <p:txBody>
          <a:bodyPr wrap="square">
            <a:spAutoFit/>
          </a:bodyPr>
          <a:lstStyle/>
          <a:p>
            <a:pPr>
              <a:lnSpc>
                <a:spcPct val="107000"/>
              </a:lnSpc>
              <a:spcAft>
                <a:spcPts val="800"/>
              </a:spcAft>
            </a:pPr>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https://www.youtube.com/watch?v=ovj5dzMxzmc</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man in the queue</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https://www.youtube.com/watch?v=1DUYlHZsZfc</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Do your parents embarrass you?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https://www.youtube.com/watch?v=2eTbs6cZ61I</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most generous boy in the world</a:t>
            </a: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a:hlinkClick r:id="rId5"/>
              </a:rPr>
              <a:t>https://www.youtube.com/watch?v=y9N8OXkN0Rk</a:t>
            </a:r>
            <a:endParaRPr lang="en-GB" dirty="0"/>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Eating Twinkies with God</a:t>
            </a:r>
          </a:p>
        </p:txBody>
      </p:sp>
      <p:sp>
        <p:nvSpPr>
          <p:cNvPr id="3" name="TextBox 2">
            <a:extLst>
              <a:ext uri="{FF2B5EF4-FFF2-40B4-BE49-F238E27FC236}">
                <a16:creationId xmlns:a16="http://schemas.microsoft.com/office/drawing/2014/main" id="{AAF43AA8-A4D0-42B1-A03F-019F9CFEA286}"/>
              </a:ext>
            </a:extLst>
          </p:cNvPr>
          <p:cNvSpPr txBox="1"/>
          <p:nvPr/>
        </p:nvSpPr>
        <p:spPr>
          <a:xfrm>
            <a:off x="7286324" y="1530417"/>
            <a:ext cx="4643772" cy="2862322"/>
          </a:xfrm>
          <a:prstGeom prst="rect">
            <a:avLst/>
          </a:prstGeom>
          <a:noFill/>
        </p:spPr>
        <p:txBody>
          <a:bodyPr wrap="none" rtlCol="0">
            <a:spAutoFit/>
          </a:bodyPr>
          <a:lstStyle/>
          <a:p>
            <a:r>
              <a:rPr lang="en-GB" sz="3600" dirty="0"/>
              <a:t>Generosity, “feel good” </a:t>
            </a:r>
          </a:p>
          <a:p>
            <a:r>
              <a:rPr lang="en-GB" sz="3600" dirty="0"/>
              <a:t>clips- suitable for </a:t>
            </a:r>
          </a:p>
          <a:p>
            <a:r>
              <a:rPr lang="en-GB" sz="3600" dirty="0"/>
              <a:t>all age groups</a:t>
            </a:r>
          </a:p>
          <a:p>
            <a:r>
              <a:rPr lang="en-GB" sz="3600" dirty="0"/>
              <a:t>There are 100s on</a:t>
            </a:r>
          </a:p>
          <a:p>
            <a:r>
              <a:rPr lang="en-GB" sz="3600" dirty="0"/>
              <a:t> </a:t>
            </a:r>
            <a:r>
              <a:rPr lang="en-GB" sz="3600" dirty="0" err="1"/>
              <a:t>youtube</a:t>
            </a:r>
            <a:endParaRPr lang="en-GB" sz="3600" dirty="0"/>
          </a:p>
        </p:txBody>
      </p:sp>
    </p:spTree>
    <p:extLst>
      <p:ext uri="{BB962C8B-B14F-4D97-AF65-F5344CB8AC3E}">
        <p14:creationId xmlns:p14="http://schemas.microsoft.com/office/powerpoint/2010/main" val="3265665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C8E0C1-A3EC-489A-9C55-145DF0998585}"/>
              </a:ext>
            </a:extLst>
          </p:cNvPr>
          <p:cNvSpPr/>
          <p:nvPr/>
        </p:nvSpPr>
        <p:spPr>
          <a:xfrm>
            <a:off x="3048000" y="3012540"/>
            <a:ext cx="3285423" cy="832920"/>
          </a:xfrm>
          <a:prstGeom prst="rect">
            <a:avLst/>
          </a:prstGeom>
        </p:spPr>
        <p:txBody>
          <a:bodyPr wrap="square">
            <a:spAutoFit/>
          </a:bodyPr>
          <a:lstStyle/>
          <a:p>
            <a:pPr>
              <a:lnSpc>
                <a:spcPct val="107000"/>
              </a:lnSpc>
              <a:spcAft>
                <a:spcPts val="800"/>
              </a:spcAft>
            </a:pPr>
            <a:r>
              <a:rPr lang="en-GB" sz="11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https://www.youtube.com/watch?v=t6dnl9srW5k</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solidFill>
                  <a:srgbClr val="0D0D0D"/>
                </a:solidFill>
                <a:latin typeface="Calibri" panose="020F0502020204030204" pitchFamily="34" charset="0"/>
                <a:ea typeface="Calibri" panose="020F0502020204030204" pitchFamily="34" charset="0"/>
                <a:cs typeface="Calibri" panose="020F0502020204030204" pitchFamily="34" charset="0"/>
              </a:rPr>
              <a:t>Girl Up: The Secrets to an Extraordinary Life</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solidFill>
                  <a:srgbClr val="0D0D0D"/>
                </a:solidFill>
                <a:latin typeface="Calibri" panose="020F0502020204030204" pitchFamily="34" charset="0"/>
                <a:ea typeface="Calibri" panose="020F0502020204030204" pitchFamily="34" charset="0"/>
                <a:cs typeface="Calibri" panose="020F0502020204030204" pitchFamily="34" charset="0"/>
              </a:rPr>
              <a:t>TEDx talk- 15 mins, over 1 million views</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C961DCA-193B-4719-92B3-99B9031C262F}"/>
              </a:ext>
            </a:extLst>
          </p:cNvPr>
          <p:cNvSpPr txBox="1"/>
          <p:nvPr/>
        </p:nvSpPr>
        <p:spPr>
          <a:xfrm>
            <a:off x="7719461" y="1280160"/>
            <a:ext cx="3628724" cy="3970318"/>
          </a:xfrm>
          <a:prstGeom prst="rect">
            <a:avLst/>
          </a:prstGeom>
          <a:noFill/>
        </p:spPr>
        <p:txBody>
          <a:bodyPr wrap="square" rtlCol="0">
            <a:spAutoFit/>
          </a:bodyPr>
          <a:lstStyle/>
          <a:p>
            <a:r>
              <a:rPr lang="en-GB" sz="3600" dirty="0"/>
              <a:t>“Girl Up”: </a:t>
            </a:r>
          </a:p>
          <a:p>
            <a:r>
              <a:rPr lang="en-GB" sz="3600" dirty="0"/>
              <a:t>V powerful talk for older girls on raising self esteem, being truly grateful for who you are</a:t>
            </a:r>
          </a:p>
        </p:txBody>
      </p:sp>
    </p:spTree>
    <p:extLst>
      <p:ext uri="{BB962C8B-B14F-4D97-AF65-F5344CB8AC3E}">
        <p14:creationId xmlns:p14="http://schemas.microsoft.com/office/powerpoint/2010/main" val="378489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andom Acts of Kindness Day">
            <a:extLst>
              <a:ext uri="{FF2B5EF4-FFF2-40B4-BE49-F238E27FC236}">
                <a16:creationId xmlns:a16="http://schemas.microsoft.com/office/drawing/2014/main" id="{A78D8CC6-E675-43D1-976E-A50E00808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977" y="262790"/>
            <a:ext cx="5781675" cy="37528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F04C12E-BDC1-4C69-B941-222EC58797B5}"/>
              </a:ext>
            </a:extLst>
          </p:cNvPr>
          <p:cNvSpPr/>
          <p:nvPr/>
        </p:nvSpPr>
        <p:spPr>
          <a:xfrm>
            <a:off x="5348438" y="3692474"/>
            <a:ext cx="6096000" cy="646331"/>
          </a:xfrm>
          <a:prstGeom prst="rect">
            <a:avLst/>
          </a:prstGeom>
        </p:spPr>
        <p:txBody>
          <a:bodyPr>
            <a:spAutoFit/>
          </a:bodyPr>
          <a:lstStyle/>
          <a:p>
            <a:r>
              <a:rPr lang="en-GB" b="1" dirty="0">
                <a:solidFill>
                  <a:srgbClr val="252525"/>
                </a:solidFill>
                <a:latin typeface="Roboto Slab"/>
              </a:rPr>
              <a:t>Random Acts of Kindness </a:t>
            </a:r>
          </a:p>
          <a:p>
            <a:r>
              <a:rPr lang="en-GB" b="1" dirty="0">
                <a:solidFill>
                  <a:srgbClr val="252525"/>
                </a:solidFill>
                <a:latin typeface="Roboto Slab"/>
              </a:rPr>
              <a:t>Day 2020 is observed on Monday, February 17, 2020</a:t>
            </a:r>
            <a:endParaRPr lang="en-GB" dirty="0"/>
          </a:p>
        </p:txBody>
      </p:sp>
      <p:sp>
        <p:nvSpPr>
          <p:cNvPr id="3" name="TextBox 2">
            <a:extLst>
              <a:ext uri="{FF2B5EF4-FFF2-40B4-BE49-F238E27FC236}">
                <a16:creationId xmlns:a16="http://schemas.microsoft.com/office/drawing/2014/main" id="{7AF5386B-EB14-45C6-AEFB-95A350F6BFCC}"/>
              </a:ext>
            </a:extLst>
          </p:cNvPr>
          <p:cNvSpPr txBox="1"/>
          <p:nvPr/>
        </p:nvSpPr>
        <p:spPr>
          <a:xfrm>
            <a:off x="866274" y="4928833"/>
            <a:ext cx="8815105" cy="954107"/>
          </a:xfrm>
          <a:prstGeom prst="rect">
            <a:avLst/>
          </a:prstGeom>
          <a:noFill/>
        </p:spPr>
        <p:txBody>
          <a:bodyPr wrap="none" rtlCol="0">
            <a:spAutoFit/>
          </a:bodyPr>
          <a:lstStyle/>
          <a:p>
            <a:r>
              <a:rPr lang="en-GB" sz="2800" b="1" dirty="0">
                <a:solidFill>
                  <a:srgbClr val="7030A0"/>
                </a:solidFill>
              </a:rPr>
              <a:t>Ash Wednesday</a:t>
            </a:r>
          </a:p>
          <a:p>
            <a:r>
              <a:rPr lang="en-GB" sz="2800" b="1" dirty="0">
                <a:solidFill>
                  <a:srgbClr val="7030A0"/>
                </a:solidFill>
              </a:rPr>
              <a:t>Feb 26</a:t>
            </a:r>
            <a:r>
              <a:rPr lang="en-GB" sz="2800" b="1" baseline="30000" dirty="0">
                <a:solidFill>
                  <a:srgbClr val="7030A0"/>
                </a:solidFill>
              </a:rPr>
              <a:t>th</a:t>
            </a:r>
            <a:r>
              <a:rPr lang="en-GB" sz="2800" b="1" dirty="0">
                <a:solidFill>
                  <a:srgbClr val="7030A0"/>
                </a:solidFill>
              </a:rPr>
              <a:t> – you might want to have a RAK campaign in Lent</a:t>
            </a:r>
          </a:p>
        </p:txBody>
      </p:sp>
    </p:spTree>
    <p:extLst>
      <p:ext uri="{BB962C8B-B14F-4D97-AF65-F5344CB8AC3E}">
        <p14:creationId xmlns:p14="http://schemas.microsoft.com/office/powerpoint/2010/main" val="3828908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59BE66-DD0D-491F-BC06-879693C06D21}"/>
              </a:ext>
            </a:extLst>
          </p:cNvPr>
          <p:cNvPicPr>
            <a:picLocks noChangeAspect="1"/>
          </p:cNvPicPr>
          <p:nvPr/>
        </p:nvPicPr>
        <p:blipFill rotWithShape="1">
          <a:blip r:embed="rId2"/>
          <a:srcRect t="10386" b="6386"/>
          <a:stretch/>
        </p:blipFill>
        <p:spPr>
          <a:xfrm>
            <a:off x="585621" y="368166"/>
            <a:ext cx="10855607" cy="5082140"/>
          </a:xfrm>
          <a:prstGeom prst="rect">
            <a:avLst/>
          </a:prstGeom>
        </p:spPr>
      </p:pic>
      <p:sp>
        <p:nvSpPr>
          <p:cNvPr id="3" name="TextBox 2">
            <a:extLst>
              <a:ext uri="{FF2B5EF4-FFF2-40B4-BE49-F238E27FC236}">
                <a16:creationId xmlns:a16="http://schemas.microsoft.com/office/drawing/2014/main" id="{ECECC87E-20C8-43C1-AFB0-70AC1711DE74}"/>
              </a:ext>
            </a:extLst>
          </p:cNvPr>
          <p:cNvSpPr txBox="1"/>
          <p:nvPr/>
        </p:nvSpPr>
        <p:spPr>
          <a:xfrm>
            <a:off x="664143" y="5780981"/>
            <a:ext cx="3211135" cy="923330"/>
          </a:xfrm>
          <a:prstGeom prst="rect">
            <a:avLst/>
          </a:prstGeom>
          <a:noFill/>
        </p:spPr>
        <p:txBody>
          <a:bodyPr wrap="none" rtlCol="0">
            <a:spAutoFit/>
          </a:bodyPr>
          <a:lstStyle/>
          <a:p>
            <a:r>
              <a:rPr lang="en-GB" dirty="0">
                <a:hlinkClick r:id="rId3"/>
              </a:rPr>
              <a:t>www.randomactsofkindness.org</a:t>
            </a:r>
            <a:endParaRPr lang="en-GB" dirty="0"/>
          </a:p>
          <a:p>
            <a:endParaRPr lang="en-GB" dirty="0"/>
          </a:p>
          <a:p>
            <a:endParaRPr lang="en-GB" dirty="0"/>
          </a:p>
        </p:txBody>
      </p:sp>
      <p:cxnSp>
        <p:nvCxnSpPr>
          <p:cNvPr id="5" name="Straight Arrow Connector 4">
            <a:extLst>
              <a:ext uri="{FF2B5EF4-FFF2-40B4-BE49-F238E27FC236}">
                <a16:creationId xmlns:a16="http://schemas.microsoft.com/office/drawing/2014/main" id="{11BE4ACC-0355-4F67-B285-C3687B8E4B76}"/>
              </a:ext>
            </a:extLst>
          </p:cNvPr>
          <p:cNvCxnSpPr>
            <a:cxnSpLocks/>
          </p:cNvCxnSpPr>
          <p:nvPr/>
        </p:nvCxnSpPr>
        <p:spPr>
          <a:xfrm>
            <a:off x="8104472" y="760396"/>
            <a:ext cx="2926080" cy="51302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0DDA587-8317-4DC0-8161-00E66E177749}"/>
              </a:ext>
            </a:extLst>
          </p:cNvPr>
          <p:cNvSpPr txBox="1"/>
          <p:nvPr/>
        </p:nvSpPr>
        <p:spPr>
          <a:xfrm>
            <a:off x="9904396" y="5842536"/>
            <a:ext cx="1529586" cy="400110"/>
          </a:xfrm>
          <a:prstGeom prst="rect">
            <a:avLst/>
          </a:prstGeom>
          <a:noFill/>
        </p:spPr>
        <p:txBody>
          <a:bodyPr wrap="none" rtlCol="0">
            <a:spAutoFit/>
          </a:bodyPr>
          <a:lstStyle/>
          <a:p>
            <a:r>
              <a:rPr lang="en-GB" sz="2000" b="1" dirty="0"/>
              <a:t>Lesson plans</a:t>
            </a:r>
          </a:p>
        </p:txBody>
      </p:sp>
    </p:spTree>
    <p:extLst>
      <p:ext uri="{BB962C8B-B14F-4D97-AF65-F5344CB8AC3E}">
        <p14:creationId xmlns:p14="http://schemas.microsoft.com/office/powerpoint/2010/main" val="2283154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62B96-111D-4809-9844-F9029B2138C2}"/>
              </a:ext>
            </a:extLst>
          </p:cNvPr>
          <p:cNvSpPr>
            <a:spLocks noGrp="1"/>
          </p:cNvSpPr>
          <p:nvPr>
            <p:ph type="title"/>
          </p:nvPr>
        </p:nvSpPr>
        <p:spPr>
          <a:xfrm>
            <a:off x="838200" y="231007"/>
            <a:ext cx="10515600" cy="1010652"/>
          </a:xfrm>
          <a:ln w="28575">
            <a:solidFill>
              <a:srgbClr val="00B050"/>
            </a:solidFill>
          </a:ln>
        </p:spPr>
        <p:txBody>
          <a:bodyPr>
            <a:normAutofit fontScale="90000"/>
          </a:bodyPr>
          <a:lstStyle/>
          <a:p>
            <a:br>
              <a:rPr lang="en-GB" dirty="0"/>
            </a:br>
            <a:r>
              <a:rPr lang="en-GB" b="1" dirty="0">
                <a:solidFill>
                  <a:srgbClr val="7030A0"/>
                </a:solidFill>
              </a:rPr>
              <a:t>Grateful &amp; generous            Jan-Feb 2020, 6 weeks</a:t>
            </a:r>
            <a:br>
              <a:rPr lang="en-GB" dirty="0"/>
            </a:br>
            <a:endParaRPr lang="en-GB" dirty="0"/>
          </a:p>
        </p:txBody>
      </p:sp>
      <p:sp>
        <p:nvSpPr>
          <p:cNvPr id="3" name="Content Placeholder 2">
            <a:extLst>
              <a:ext uri="{FF2B5EF4-FFF2-40B4-BE49-F238E27FC236}">
                <a16:creationId xmlns:a16="http://schemas.microsoft.com/office/drawing/2014/main" id="{2C6736AC-D321-4F69-8216-152BFF69C26A}"/>
              </a:ext>
            </a:extLst>
          </p:cNvPr>
          <p:cNvSpPr>
            <a:spLocks noGrp="1"/>
          </p:cNvSpPr>
          <p:nvPr>
            <p:ph idx="1"/>
          </p:nvPr>
        </p:nvSpPr>
        <p:spPr>
          <a:xfrm>
            <a:off x="424313" y="1241658"/>
            <a:ext cx="11578389" cy="5515275"/>
          </a:xfrm>
        </p:spPr>
        <p:txBody>
          <a:bodyPr>
            <a:normAutofit/>
          </a:bodyPr>
          <a:lstStyle/>
          <a:p>
            <a:pPr marL="0" indent="0">
              <a:buNone/>
            </a:pPr>
            <a:r>
              <a:rPr lang="en-GB" sz="4000" dirty="0"/>
              <a:t>Angela was always </a:t>
            </a:r>
            <a:r>
              <a:rPr lang="en-GB" sz="4000" b="1" dirty="0">
                <a:solidFill>
                  <a:srgbClr val="7030A0"/>
                </a:solidFill>
              </a:rPr>
              <a:t>grateful,</a:t>
            </a:r>
            <a:r>
              <a:rPr lang="en-GB" sz="4000" dirty="0"/>
              <a:t> sure in the knowledge that every day, every person, every event was a gift. Cultivating this sense of gratitude can help us enormously in our lives, both in times of great joy and times of great challenge.  Angela’s</a:t>
            </a:r>
            <a:r>
              <a:rPr lang="en-GB" sz="4000" dirty="0">
                <a:solidFill>
                  <a:srgbClr val="7030A0"/>
                </a:solidFill>
              </a:rPr>
              <a:t> </a:t>
            </a:r>
            <a:r>
              <a:rPr lang="en-GB" sz="4000" b="1" dirty="0">
                <a:solidFill>
                  <a:srgbClr val="7030A0"/>
                </a:solidFill>
              </a:rPr>
              <a:t>generous </a:t>
            </a:r>
            <a:r>
              <a:rPr lang="en-GB" sz="4000" dirty="0"/>
              <a:t>spirit and</a:t>
            </a:r>
            <a:r>
              <a:rPr lang="en-GB" sz="4000" dirty="0">
                <a:solidFill>
                  <a:srgbClr val="7030A0"/>
                </a:solidFill>
              </a:rPr>
              <a:t> </a:t>
            </a:r>
            <a:r>
              <a:rPr lang="en-GB" sz="4000" dirty="0"/>
              <a:t>heart informed her life and is outlined clearly in the guidance she left us: “Be united to one another, with bonds of charity, esteeming each other, helping each other, bearing with each other in Jesus Christ.”</a:t>
            </a:r>
          </a:p>
          <a:p>
            <a:endParaRPr lang="en-GB" dirty="0"/>
          </a:p>
        </p:txBody>
      </p:sp>
    </p:spTree>
    <p:extLst>
      <p:ext uri="{BB962C8B-B14F-4D97-AF65-F5344CB8AC3E}">
        <p14:creationId xmlns:p14="http://schemas.microsoft.com/office/powerpoint/2010/main" val="2862692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C78BB4-4C15-43BE-A67C-5E9053A190C5}"/>
              </a:ext>
            </a:extLst>
          </p:cNvPr>
          <p:cNvSpPr>
            <a:spLocks noGrp="1"/>
          </p:cNvSpPr>
          <p:nvPr>
            <p:ph type="title"/>
          </p:nvPr>
        </p:nvSpPr>
        <p:spPr>
          <a:xfrm>
            <a:off x="209868" y="365125"/>
            <a:ext cx="11145520" cy="1020913"/>
          </a:xfrm>
          <a:ln w="28575">
            <a:solidFill>
              <a:srgbClr val="339933"/>
            </a:solidFill>
          </a:ln>
        </p:spPr>
        <p:txBody>
          <a:bodyPr/>
          <a:lstStyle/>
          <a:p>
            <a:pPr algn="ctr"/>
            <a:r>
              <a:rPr lang="en-GB" b="1" dirty="0">
                <a:solidFill>
                  <a:srgbClr val="7030A0"/>
                </a:solidFill>
              </a:rPr>
              <a:t>Grateful &amp; generous</a:t>
            </a:r>
          </a:p>
        </p:txBody>
      </p:sp>
      <p:sp>
        <p:nvSpPr>
          <p:cNvPr id="8" name="Content Placeholder 7">
            <a:extLst>
              <a:ext uri="{FF2B5EF4-FFF2-40B4-BE49-F238E27FC236}">
                <a16:creationId xmlns:a16="http://schemas.microsoft.com/office/drawing/2014/main" id="{BF826096-56FB-4E17-9CDA-FCFDEDFF6718}"/>
              </a:ext>
            </a:extLst>
          </p:cNvPr>
          <p:cNvSpPr>
            <a:spLocks noGrp="1"/>
          </p:cNvSpPr>
          <p:nvPr>
            <p:ph sz="half" idx="2"/>
          </p:nvPr>
        </p:nvSpPr>
        <p:spPr>
          <a:xfrm>
            <a:off x="232094" y="2659080"/>
            <a:ext cx="5787707" cy="3684588"/>
          </a:xfrm>
          <a:ln w="28575">
            <a:solidFill>
              <a:srgbClr val="339933"/>
            </a:solidFill>
          </a:ln>
        </p:spPr>
        <p:txBody>
          <a:bodyPr>
            <a:normAutofit lnSpcReduction="10000"/>
          </a:bodyPr>
          <a:lstStyle/>
          <a:p>
            <a:pPr marL="0" indent="0">
              <a:buNone/>
            </a:pPr>
            <a:r>
              <a:rPr lang="en-GB" sz="4000" b="1" dirty="0">
                <a:solidFill>
                  <a:srgbClr val="7030A0"/>
                </a:solidFill>
              </a:rPr>
              <a:t>grateful</a:t>
            </a:r>
            <a:r>
              <a:rPr lang="en-GB" sz="4000" dirty="0"/>
              <a:t> for their own gifts, for the gift of other people, and for the blessings of each day; and </a:t>
            </a:r>
            <a:r>
              <a:rPr lang="en-GB" sz="4000" b="1" dirty="0">
                <a:solidFill>
                  <a:srgbClr val="7030A0"/>
                </a:solidFill>
              </a:rPr>
              <a:t>generous</a:t>
            </a:r>
            <a:r>
              <a:rPr lang="en-GB" sz="4000" b="1" dirty="0"/>
              <a:t> </a:t>
            </a:r>
            <a:r>
              <a:rPr lang="en-GB" sz="4000" dirty="0"/>
              <a:t>with their gifts, becoming women and men for others.</a:t>
            </a:r>
          </a:p>
          <a:p>
            <a:endParaRPr lang="en-GB" dirty="0"/>
          </a:p>
        </p:txBody>
      </p:sp>
      <p:sp>
        <p:nvSpPr>
          <p:cNvPr id="9" name="Text Placeholder 8">
            <a:extLst>
              <a:ext uri="{FF2B5EF4-FFF2-40B4-BE49-F238E27FC236}">
                <a16:creationId xmlns:a16="http://schemas.microsoft.com/office/drawing/2014/main" id="{6DC1C660-18E3-4FE3-83E2-108BC6166AD1}"/>
              </a:ext>
            </a:extLst>
          </p:cNvPr>
          <p:cNvSpPr>
            <a:spLocks noGrp="1"/>
          </p:cNvSpPr>
          <p:nvPr>
            <p:ph type="body" sz="quarter" idx="3"/>
          </p:nvPr>
        </p:nvSpPr>
        <p:spPr>
          <a:xfrm>
            <a:off x="6172200" y="1674078"/>
            <a:ext cx="5183188" cy="830997"/>
          </a:xfrm>
          <a:ln w="28575">
            <a:solidFill>
              <a:srgbClr val="339933"/>
            </a:solidFill>
          </a:ln>
        </p:spPr>
        <p:txBody>
          <a:bodyPr>
            <a:normAutofit fontScale="25000" lnSpcReduction="20000"/>
          </a:bodyPr>
          <a:lstStyle/>
          <a:p>
            <a:endParaRPr lang="en-GB" dirty="0">
              <a:solidFill>
                <a:srgbClr val="339933"/>
              </a:solidFill>
              <a:latin typeface="Segoe Print" panose="02000600000000000000" pitchFamily="2" charset="0"/>
            </a:endParaRPr>
          </a:p>
          <a:p>
            <a:endParaRPr lang="en-GB" dirty="0">
              <a:solidFill>
                <a:srgbClr val="339933"/>
              </a:solidFill>
              <a:latin typeface="Segoe Print" panose="02000600000000000000" pitchFamily="2" charset="0"/>
            </a:endParaRPr>
          </a:p>
          <a:p>
            <a:endParaRPr lang="en-GB" dirty="0">
              <a:solidFill>
                <a:srgbClr val="339933"/>
              </a:solidFill>
              <a:latin typeface="Segoe Print" panose="02000600000000000000" pitchFamily="2" charset="0"/>
            </a:endParaRPr>
          </a:p>
          <a:p>
            <a:r>
              <a:rPr lang="en-GB" sz="9600" dirty="0">
                <a:solidFill>
                  <a:srgbClr val="339933"/>
                </a:solidFill>
                <a:latin typeface="Segoe Print" panose="02000600000000000000" pitchFamily="2" charset="0"/>
              </a:rPr>
              <a:t>Ursuline schools help their students grow…</a:t>
            </a:r>
          </a:p>
          <a:p>
            <a:endParaRPr lang="en-GB" dirty="0"/>
          </a:p>
        </p:txBody>
      </p:sp>
      <p:sp>
        <p:nvSpPr>
          <p:cNvPr id="10" name="Content Placeholder 9">
            <a:extLst>
              <a:ext uri="{FF2B5EF4-FFF2-40B4-BE49-F238E27FC236}">
                <a16:creationId xmlns:a16="http://schemas.microsoft.com/office/drawing/2014/main" id="{F349E45C-E64F-46FD-BCFE-C0D41B316E25}"/>
              </a:ext>
            </a:extLst>
          </p:cNvPr>
          <p:cNvSpPr>
            <a:spLocks noGrp="1"/>
          </p:cNvSpPr>
          <p:nvPr>
            <p:ph sz="quarter" idx="4"/>
          </p:nvPr>
        </p:nvSpPr>
        <p:spPr>
          <a:xfrm>
            <a:off x="6172200" y="2661587"/>
            <a:ext cx="5183188" cy="3684588"/>
          </a:xfrm>
          <a:ln w="28575">
            <a:solidFill>
              <a:srgbClr val="339933"/>
            </a:solidFill>
          </a:ln>
        </p:spPr>
        <p:txBody>
          <a:bodyPr>
            <a:normAutofit lnSpcReduction="10000"/>
          </a:bodyPr>
          <a:lstStyle/>
          <a:p>
            <a:pPr marL="0" indent="0">
              <a:buNone/>
            </a:pPr>
            <a:r>
              <a:rPr lang="en-GB" sz="4000" dirty="0"/>
              <a:t>By encouraging them to know and be </a:t>
            </a:r>
            <a:r>
              <a:rPr lang="en-GB" sz="4000" b="1" dirty="0">
                <a:solidFill>
                  <a:srgbClr val="7030A0"/>
                </a:solidFill>
              </a:rPr>
              <a:t>grateful </a:t>
            </a:r>
            <a:r>
              <a:rPr lang="en-GB" sz="4000" dirty="0"/>
              <a:t>for all their gifts, developing them to the full so that they can be </a:t>
            </a:r>
            <a:r>
              <a:rPr lang="en-GB" sz="4000" b="1" dirty="0">
                <a:solidFill>
                  <a:srgbClr val="7030A0"/>
                </a:solidFill>
              </a:rPr>
              <a:t>generous</a:t>
            </a:r>
            <a:r>
              <a:rPr lang="en-GB" sz="4000" dirty="0"/>
              <a:t> in their service of others.</a:t>
            </a:r>
          </a:p>
          <a:p>
            <a:endParaRPr lang="en-GB" dirty="0"/>
          </a:p>
        </p:txBody>
      </p:sp>
      <p:sp>
        <p:nvSpPr>
          <p:cNvPr id="11" name="Rectangle 1">
            <a:extLst>
              <a:ext uri="{FF2B5EF4-FFF2-40B4-BE49-F238E27FC236}">
                <a16:creationId xmlns:a16="http://schemas.microsoft.com/office/drawing/2014/main" id="{72BC10D8-8B26-4C3F-8CFF-2343D5AF7B1B}"/>
              </a:ext>
            </a:extLst>
          </p:cNvPr>
          <p:cNvSpPr>
            <a:spLocks noGrp="1" noChangeArrowheads="1"/>
          </p:cNvSpPr>
          <p:nvPr>
            <p:ph type="body" idx="1"/>
          </p:nvPr>
        </p:nvSpPr>
        <p:spPr bwMode="auto">
          <a:xfrm>
            <a:off x="209868" y="1674078"/>
            <a:ext cx="5787706" cy="830997"/>
          </a:xfrm>
          <a:prstGeom prst="rect">
            <a:avLst/>
          </a:prstGeom>
          <a:noFill/>
          <a:ln w="28575">
            <a:solidFill>
              <a:srgbClr val="33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rgbClr val="008000"/>
                </a:solidFill>
                <a:effectLst/>
                <a:latin typeface="Segoe Print" panose="02000600000000000000" pitchFamily="2" charset="0"/>
                <a:ea typeface="Calibri" panose="020F0502020204030204" pitchFamily="34" charset="0"/>
                <a:cs typeface="Times New Roman" panose="02020603050405020304" pitchFamily="18" charset="0"/>
              </a:rPr>
              <a:t>Students in an Ursuline school are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rgbClr val="008000"/>
                </a:solidFill>
                <a:effectLst/>
                <a:latin typeface="Segoe Print" panose="02000600000000000000" pitchFamily="2" charset="0"/>
                <a:ea typeface="Calibri" panose="020F0502020204030204" pitchFamily="34" charset="0"/>
                <a:cs typeface="Times New Roman" panose="02020603050405020304" pitchFamily="18" charset="0"/>
              </a:rPr>
              <a:t>growing to be individuals who are</a:t>
            </a:r>
            <a:r>
              <a:rPr kumimoji="0" lang="en-GB" altLang="en-US" b="1" i="0" u="none" strike="noStrike" cap="none" normalizeH="0" baseline="0" dirty="0">
                <a:ln>
                  <a:noFill/>
                </a:ln>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GB" altLang="en-US"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89164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F7183A-DC6F-4D2E-9595-34B3F4A70D9D}"/>
              </a:ext>
            </a:extLst>
          </p:cNvPr>
          <p:cNvSpPr/>
          <p:nvPr/>
        </p:nvSpPr>
        <p:spPr>
          <a:xfrm>
            <a:off x="3048000" y="3063836"/>
            <a:ext cx="6096000" cy="891270"/>
          </a:xfrm>
          <a:prstGeom prst="rect">
            <a:avLst/>
          </a:prstGeom>
        </p:spPr>
        <p:txBody>
          <a:bodyPr>
            <a:spAutoFit/>
          </a:bodyPr>
          <a:lstStyle/>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https://www.ted.com/talks/louie_schwartzberg_nature_beauty_gratitude?referrer=playlist-talks_to_watch_with_the_entire#t-342894</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B6DE4C4-AE2F-4928-8A4E-8C48A062E7E9}"/>
              </a:ext>
            </a:extLst>
          </p:cNvPr>
          <p:cNvSpPr txBox="1"/>
          <p:nvPr/>
        </p:nvSpPr>
        <p:spPr>
          <a:xfrm>
            <a:off x="8133347" y="5438274"/>
            <a:ext cx="3283206" cy="646331"/>
          </a:xfrm>
          <a:prstGeom prst="rect">
            <a:avLst/>
          </a:prstGeom>
          <a:noFill/>
        </p:spPr>
        <p:txBody>
          <a:bodyPr wrap="none" rtlCol="0">
            <a:spAutoFit/>
          </a:bodyPr>
          <a:lstStyle/>
          <a:p>
            <a:r>
              <a:rPr lang="en-GB" dirty="0"/>
              <a:t>Nature, Beauty. Gratitude.</a:t>
            </a:r>
          </a:p>
          <a:p>
            <a:r>
              <a:rPr lang="en-GB" dirty="0"/>
              <a:t>With Brother David a few mins in</a:t>
            </a:r>
          </a:p>
        </p:txBody>
      </p:sp>
    </p:spTree>
    <p:extLst>
      <p:ext uri="{BB962C8B-B14F-4D97-AF65-F5344CB8AC3E}">
        <p14:creationId xmlns:p14="http://schemas.microsoft.com/office/powerpoint/2010/main" val="2462940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9B091-9B47-4569-9486-96D08C44ADC0}"/>
              </a:ext>
            </a:extLst>
          </p:cNvPr>
          <p:cNvSpPr>
            <a:spLocks noGrp="1"/>
          </p:cNvSpPr>
          <p:nvPr>
            <p:ph type="title"/>
          </p:nvPr>
        </p:nvSpPr>
        <p:spPr/>
        <p:txBody>
          <a:bodyPr/>
          <a:lstStyle/>
          <a:p>
            <a:pPr algn="ctr"/>
            <a:r>
              <a:rPr lang="en-GB" dirty="0"/>
              <a:t> BROTHER FRANZ STEINDL-RAST OSB 1926-</a:t>
            </a:r>
          </a:p>
        </p:txBody>
      </p:sp>
      <p:pic>
        <p:nvPicPr>
          <p:cNvPr id="4" name="Content Placeholder 3" descr="Br. David Steindl-Rast">
            <a:extLst>
              <a:ext uri="{FF2B5EF4-FFF2-40B4-BE49-F238E27FC236}">
                <a16:creationId xmlns:a16="http://schemas.microsoft.com/office/drawing/2014/main" id="{4B523082-7F1D-4637-8DD1-642EB8311B4E}"/>
              </a:ext>
            </a:extLst>
          </p:cNvPr>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553000" y="1510798"/>
            <a:ext cx="1425413" cy="1868038"/>
          </a:xfrm>
          <a:prstGeom prst="rect">
            <a:avLst/>
          </a:prstGeom>
          <a:noFill/>
          <a:ln>
            <a:noFill/>
          </a:ln>
        </p:spPr>
      </p:pic>
      <p:sp>
        <p:nvSpPr>
          <p:cNvPr id="5" name="Content Placeholder 4">
            <a:extLst>
              <a:ext uri="{FF2B5EF4-FFF2-40B4-BE49-F238E27FC236}">
                <a16:creationId xmlns:a16="http://schemas.microsoft.com/office/drawing/2014/main" id="{2813CF86-382F-4C23-BD57-1B4274D34B26}"/>
              </a:ext>
            </a:extLst>
          </p:cNvPr>
          <p:cNvSpPr>
            <a:spLocks noGrp="1"/>
          </p:cNvSpPr>
          <p:nvPr>
            <p:ph sz="half" idx="2"/>
          </p:nvPr>
        </p:nvSpPr>
        <p:spPr>
          <a:xfrm>
            <a:off x="2406316" y="1395662"/>
            <a:ext cx="8947484" cy="5265019"/>
          </a:xfrm>
        </p:spPr>
        <p:txBody>
          <a:bodyPr>
            <a:normAutofit lnSpcReduction="10000"/>
          </a:bodyPr>
          <a:lstStyle/>
          <a:p>
            <a:r>
              <a:rPr lang="en-GB" sz="2400" dirty="0"/>
              <a:t>He spent all of his teen years under the Nazi occupation, was drafted into the army, but never went to the front lines. He eventually escaped and was hidden by his mother until the occupation ended.</a:t>
            </a:r>
          </a:p>
          <a:p>
            <a:r>
              <a:rPr lang="en-GB" sz="2400" dirty="0"/>
              <a:t>In 1952 he followed his family who had emigrated to the United States. In 1953 he joined a newly founded Benedictine community in Elmira, NY, Mount Saviour Monastery, where he became “Brother David.”</a:t>
            </a:r>
            <a:endParaRPr lang="en-GB" sz="1800" dirty="0"/>
          </a:p>
          <a:p>
            <a:r>
              <a:rPr lang="en-GB" sz="2400" dirty="0"/>
              <a:t>Brother David was sent by his abbot to participate in Buddhist-Christian dialogue, for which he received Vatican approval.</a:t>
            </a:r>
          </a:p>
          <a:p>
            <a:r>
              <a:rPr lang="en-GB" sz="2400" dirty="0"/>
              <a:t>He has received many awards for his work in building bridges between religious traditions</a:t>
            </a:r>
            <a:r>
              <a:rPr lang="en-GB" dirty="0"/>
              <a:t>.</a:t>
            </a:r>
          </a:p>
          <a:p>
            <a:r>
              <a:rPr lang="en-GB" sz="2400" dirty="0"/>
              <a:t>At present, Brother David serves a worldwide Network for Grateful Living, through </a:t>
            </a:r>
            <a:r>
              <a:rPr lang="en-GB" sz="2400" dirty="0">
                <a:highlight>
                  <a:srgbClr val="FFFF00"/>
                </a:highlight>
              </a:rPr>
              <a:t>Gratefulness.org, </a:t>
            </a:r>
            <a:r>
              <a:rPr lang="en-GB" sz="2400" dirty="0"/>
              <a:t>an interactive website with several thousand participants daily from more than 240 countries and territories.</a:t>
            </a:r>
          </a:p>
          <a:p>
            <a:endParaRPr lang="en-GB" sz="2000" dirty="0"/>
          </a:p>
        </p:txBody>
      </p:sp>
      <p:pic>
        <p:nvPicPr>
          <p:cNvPr id="2050" name="Picture 2">
            <a:extLst>
              <a:ext uri="{FF2B5EF4-FFF2-40B4-BE49-F238E27FC236}">
                <a16:creationId xmlns:a16="http://schemas.microsoft.com/office/drawing/2014/main" id="{4FE6B86A-D730-4F41-843C-0FFF1D92E9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168" y="3868128"/>
            <a:ext cx="1743075"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705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F086C7-5C78-478D-80EB-FA04ED0A0C7F}"/>
              </a:ext>
            </a:extLst>
          </p:cNvPr>
          <p:cNvSpPr/>
          <p:nvPr/>
        </p:nvSpPr>
        <p:spPr>
          <a:xfrm>
            <a:off x="4552949" y="3296272"/>
            <a:ext cx="3086101" cy="265457"/>
          </a:xfrm>
          <a:prstGeom prst="rect">
            <a:avLst/>
          </a:prstGeom>
        </p:spPr>
        <p:txBody>
          <a:bodyPr wrap="none">
            <a:spAutoFit/>
          </a:bodyPr>
          <a:lstStyle/>
          <a:p>
            <a:pPr>
              <a:lnSpc>
                <a:spcPct val="107000"/>
              </a:lnSpc>
              <a:spcAft>
                <a:spcPts val="800"/>
              </a:spcAft>
            </a:pPr>
            <a:r>
              <a:rPr lang="en-GB" sz="11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https://www.youtube.com/watch?v=3Zl9puhwiyw</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19DA132-4CC4-4BFD-95EC-B6F249215244}"/>
              </a:ext>
            </a:extLst>
          </p:cNvPr>
          <p:cNvSpPr txBox="1"/>
          <p:nvPr/>
        </p:nvSpPr>
        <p:spPr>
          <a:xfrm>
            <a:off x="6920564" y="4475747"/>
            <a:ext cx="4301434" cy="1477328"/>
          </a:xfrm>
          <a:prstGeom prst="rect">
            <a:avLst/>
          </a:prstGeom>
          <a:noFill/>
        </p:spPr>
        <p:txBody>
          <a:bodyPr wrap="none" rtlCol="0">
            <a:spAutoFit/>
          </a:bodyPr>
          <a:lstStyle/>
          <a:p>
            <a:r>
              <a:rPr lang="en-GB" dirty="0"/>
              <a:t>Same talk over this time from Brother David</a:t>
            </a:r>
          </a:p>
          <a:p>
            <a:r>
              <a:rPr lang="en-GB" dirty="0"/>
              <a:t>Only </a:t>
            </a:r>
          </a:p>
          <a:p>
            <a:r>
              <a:rPr lang="en-GB" dirty="0"/>
              <a:t>Shorter=- 5 mins</a:t>
            </a:r>
          </a:p>
          <a:p>
            <a:endParaRPr lang="en-GB" dirty="0"/>
          </a:p>
          <a:p>
            <a:endParaRPr lang="en-GB" dirty="0"/>
          </a:p>
        </p:txBody>
      </p:sp>
    </p:spTree>
    <p:extLst>
      <p:ext uri="{BB962C8B-B14F-4D97-AF65-F5344CB8AC3E}">
        <p14:creationId xmlns:p14="http://schemas.microsoft.com/office/powerpoint/2010/main" val="3551548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1DCB02-D360-4158-B4B5-D5E56CE59543}"/>
              </a:ext>
            </a:extLst>
          </p:cNvPr>
          <p:cNvPicPr>
            <a:picLocks noChangeAspect="1"/>
          </p:cNvPicPr>
          <p:nvPr/>
        </p:nvPicPr>
        <p:blipFill rotWithShape="1">
          <a:blip r:embed="rId2"/>
          <a:srcRect l="20211" t="10106" r="2185" b="36000"/>
          <a:stretch/>
        </p:blipFill>
        <p:spPr>
          <a:xfrm>
            <a:off x="1958743" y="346637"/>
            <a:ext cx="7738711" cy="3023057"/>
          </a:xfrm>
          <a:prstGeom prst="rect">
            <a:avLst/>
          </a:prstGeom>
        </p:spPr>
      </p:pic>
      <p:pic>
        <p:nvPicPr>
          <p:cNvPr id="3" name="Picture 2">
            <a:extLst>
              <a:ext uri="{FF2B5EF4-FFF2-40B4-BE49-F238E27FC236}">
                <a16:creationId xmlns:a16="http://schemas.microsoft.com/office/drawing/2014/main" id="{7E4549CB-3FF7-4FD8-AB27-F44E9FB06ACA}"/>
              </a:ext>
            </a:extLst>
          </p:cNvPr>
          <p:cNvPicPr>
            <a:picLocks noChangeAspect="1"/>
          </p:cNvPicPr>
          <p:nvPr/>
        </p:nvPicPr>
        <p:blipFill rotWithShape="1">
          <a:blip r:embed="rId3"/>
          <a:srcRect l="19580" t="17122" r="2816" b="28982"/>
          <a:stretch/>
        </p:blipFill>
        <p:spPr>
          <a:xfrm>
            <a:off x="1835217" y="3488307"/>
            <a:ext cx="7862237" cy="3071311"/>
          </a:xfrm>
          <a:prstGeom prst="rect">
            <a:avLst/>
          </a:prstGeom>
        </p:spPr>
      </p:pic>
      <p:sp>
        <p:nvSpPr>
          <p:cNvPr id="4" name="TextBox 3">
            <a:extLst>
              <a:ext uri="{FF2B5EF4-FFF2-40B4-BE49-F238E27FC236}">
                <a16:creationId xmlns:a16="http://schemas.microsoft.com/office/drawing/2014/main" id="{941A17A2-DEDC-43C8-AEAC-E688E74FFA58}"/>
              </a:ext>
            </a:extLst>
          </p:cNvPr>
          <p:cNvSpPr txBox="1"/>
          <p:nvPr/>
        </p:nvSpPr>
        <p:spPr>
          <a:xfrm>
            <a:off x="10385659" y="2945331"/>
            <a:ext cx="1039528" cy="1477328"/>
          </a:xfrm>
          <a:prstGeom prst="rect">
            <a:avLst/>
          </a:prstGeom>
          <a:noFill/>
        </p:spPr>
        <p:txBody>
          <a:bodyPr wrap="square" rtlCol="0">
            <a:spAutoFit/>
          </a:bodyPr>
          <a:lstStyle/>
          <a:p>
            <a:r>
              <a:rPr lang="en-GB" dirty="0"/>
              <a:t>Books by Brother David- all on </a:t>
            </a:r>
          </a:p>
          <a:p>
            <a:r>
              <a:rPr lang="en-GB" dirty="0"/>
              <a:t>Amazon</a:t>
            </a:r>
          </a:p>
        </p:txBody>
      </p:sp>
    </p:spTree>
    <p:extLst>
      <p:ext uri="{BB962C8B-B14F-4D97-AF65-F5344CB8AC3E}">
        <p14:creationId xmlns:p14="http://schemas.microsoft.com/office/powerpoint/2010/main" val="2717046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202651-BE79-486B-B57B-EDF00E5E5B31}"/>
              </a:ext>
            </a:extLst>
          </p:cNvPr>
          <p:cNvPicPr>
            <a:picLocks noChangeAspect="1"/>
          </p:cNvPicPr>
          <p:nvPr/>
        </p:nvPicPr>
        <p:blipFill rotWithShape="1">
          <a:blip r:embed="rId2"/>
          <a:srcRect l="6750" t="9037" r="4084" b="7111"/>
          <a:stretch/>
        </p:blipFill>
        <p:spPr>
          <a:xfrm>
            <a:off x="822960" y="619760"/>
            <a:ext cx="10871200" cy="5750560"/>
          </a:xfrm>
          <a:prstGeom prst="rect">
            <a:avLst/>
          </a:prstGeom>
        </p:spPr>
      </p:pic>
    </p:spTree>
    <p:extLst>
      <p:ext uri="{BB962C8B-B14F-4D97-AF65-F5344CB8AC3E}">
        <p14:creationId xmlns:p14="http://schemas.microsoft.com/office/powerpoint/2010/main" val="2436425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FA5860-E250-4ED9-8CEE-140E379E83B5}"/>
              </a:ext>
            </a:extLst>
          </p:cNvPr>
          <p:cNvSpPr/>
          <p:nvPr/>
        </p:nvSpPr>
        <p:spPr>
          <a:xfrm>
            <a:off x="3385424" y="2118177"/>
            <a:ext cx="5267148" cy="369332"/>
          </a:xfrm>
          <a:prstGeom prst="rect">
            <a:avLst/>
          </a:prstGeom>
        </p:spPr>
        <p:txBody>
          <a:bodyPr wrap="none">
            <a:spAutoFit/>
          </a:bodyPr>
          <a:lstStyle/>
          <a:p>
            <a:r>
              <a:rPr lang="en-GB" dirty="0">
                <a:hlinkClick r:id="rId2"/>
              </a:rPr>
              <a:t>https://gratefulness.org/explore/new-to-gratefulness/</a:t>
            </a:r>
            <a:endParaRPr lang="en-GB" dirty="0"/>
          </a:p>
        </p:txBody>
      </p:sp>
      <p:sp>
        <p:nvSpPr>
          <p:cNvPr id="2" name="TextBox 1">
            <a:extLst>
              <a:ext uri="{FF2B5EF4-FFF2-40B4-BE49-F238E27FC236}">
                <a16:creationId xmlns:a16="http://schemas.microsoft.com/office/drawing/2014/main" id="{64BDBDFB-5B1F-4943-9947-B2CB1817BD10}"/>
              </a:ext>
            </a:extLst>
          </p:cNvPr>
          <p:cNvSpPr txBox="1"/>
          <p:nvPr/>
        </p:nvSpPr>
        <p:spPr>
          <a:xfrm>
            <a:off x="7719461" y="4754880"/>
            <a:ext cx="3134897" cy="1200329"/>
          </a:xfrm>
          <a:prstGeom prst="rect">
            <a:avLst/>
          </a:prstGeom>
          <a:noFill/>
        </p:spPr>
        <p:txBody>
          <a:bodyPr wrap="none" rtlCol="0">
            <a:spAutoFit/>
          </a:bodyPr>
          <a:lstStyle/>
          <a:p>
            <a:r>
              <a:rPr lang="en-GB" dirty="0"/>
              <a:t>Brother David’s introduction to </a:t>
            </a:r>
          </a:p>
          <a:p>
            <a:r>
              <a:rPr lang="en-GB" dirty="0">
                <a:hlinkClick r:id="rId3"/>
              </a:rPr>
              <a:t>www.gratefulness.org</a:t>
            </a:r>
            <a:endParaRPr lang="en-GB" dirty="0"/>
          </a:p>
          <a:p>
            <a:endParaRPr lang="en-GB" dirty="0"/>
          </a:p>
          <a:p>
            <a:endParaRPr lang="en-GB" dirty="0"/>
          </a:p>
        </p:txBody>
      </p:sp>
    </p:spTree>
    <p:extLst>
      <p:ext uri="{BB962C8B-B14F-4D97-AF65-F5344CB8AC3E}">
        <p14:creationId xmlns:p14="http://schemas.microsoft.com/office/powerpoint/2010/main" val="3590802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TotalTime>
  <Words>737</Words>
  <Application>Microsoft Office PowerPoint</Application>
  <PresentationFormat>Widescreen</PresentationFormat>
  <Paragraphs>80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Roboto Slab</vt:lpstr>
      <vt:lpstr>Segoe Print</vt:lpstr>
      <vt:lpstr>Office Theme</vt:lpstr>
      <vt:lpstr>PowerPoint Presentation</vt:lpstr>
      <vt:lpstr> Grateful &amp; generous            Jan-Feb 2020, 6 weeks </vt:lpstr>
      <vt:lpstr>Grateful &amp; generous</vt:lpstr>
      <vt:lpstr>PowerPoint Presentation</vt:lpstr>
      <vt:lpstr> BROTHER FRANZ STEINDL-RAST OSB 1926-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 you teach character?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Fidelma Boyd</dc:creator>
  <cp:lastModifiedBy>Fidelma Boyd</cp:lastModifiedBy>
  <cp:revision>6</cp:revision>
  <cp:lastPrinted>2019-10-14T14:42:49Z</cp:lastPrinted>
  <dcterms:created xsi:type="dcterms:W3CDTF">2019-10-10T13:23:49Z</dcterms:created>
  <dcterms:modified xsi:type="dcterms:W3CDTF">2019-10-19T13:49:41Z</dcterms:modified>
</cp:coreProperties>
</file>