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147"/>
  </p:notesMasterIdLst>
  <p:sldIdLst>
    <p:sldId id="256" r:id="rId2"/>
    <p:sldId id="294" r:id="rId3"/>
    <p:sldId id="508" r:id="rId4"/>
    <p:sldId id="295" r:id="rId5"/>
    <p:sldId id="296" r:id="rId6"/>
    <p:sldId id="257" r:id="rId7"/>
    <p:sldId id="258" r:id="rId8"/>
    <p:sldId id="259" r:id="rId9"/>
    <p:sldId id="260" r:id="rId10"/>
    <p:sldId id="261" r:id="rId11"/>
    <p:sldId id="262" r:id="rId12"/>
    <p:sldId id="265" r:id="rId13"/>
    <p:sldId id="266" r:id="rId14"/>
    <p:sldId id="277" r:id="rId15"/>
    <p:sldId id="286" r:id="rId16"/>
    <p:sldId id="287" r:id="rId17"/>
    <p:sldId id="288" r:id="rId18"/>
    <p:sldId id="289" r:id="rId19"/>
    <p:sldId id="290" r:id="rId20"/>
    <p:sldId id="293" r:id="rId21"/>
    <p:sldId id="297" r:id="rId22"/>
    <p:sldId id="316" r:id="rId23"/>
    <p:sldId id="317" r:id="rId24"/>
    <p:sldId id="318" r:id="rId25"/>
    <p:sldId id="319" r:id="rId26"/>
    <p:sldId id="298" r:id="rId27"/>
    <p:sldId id="300" r:id="rId28"/>
    <p:sldId id="301" r:id="rId29"/>
    <p:sldId id="302" r:id="rId30"/>
    <p:sldId id="484" r:id="rId31"/>
    <p:sldId id="321" r:id="rId32"/>
    <p:sldId id="322" r:id="rId33"/>
    <p:sldId id="323" r:id="rId34"/>
    <p:sldId id="320" r:id="rId35"/>
    <p:sldId id="303" r:id="rId36"/>
    <p:sldId id="619" r:id="rId37"/>
    <p:sldId id="620" r:id="rId38"/>
    <p:sldId id="324" r:id="rId39"/>
    <p:sldId id="325" r:id="rId40"/>
    <p:sldId id="327" r:id="rId41"/>
    <p:sldId id="305" r:id="rId42"/>
    <p:sldId id="306" r:id="rId43"/>
    <p:sldId id="307" r:id="rId44"/>
    <p:sldId id="308" r:id="rId45"/>
    <p:sldId id="309" r:id="rId46"/>
    <p:sldId id="310" r:id="rId47"/>
    <p:sldId id="311" r:id="rId48"/>
    <p:sldId id="312" r:id="rId49"/>
    <p:sldId id="313" r:id="rId50"/>
    <p:sldId id="314" r:id="rId51"/>
    <p:sldId id="315" r:id="rId52"/>
    <p:sldId id="330" r:id="rId53"/>
    <p:sldId id="334" r:id="rId54"/>
    <p:sldId id="335" r:id="rId55"/>
    <p:sldId id="336" r:id="rId56"/>
    <p:sldId id="337" r:id="rId57"/>
    <p:sldId id="485" r:id="rId58"/>
    <p:sldId id="338" r:id="rId59"/>
    <p:sldId id="339" r:id="rId60"/>
    <p:sldId id="609" r:id="rId61"/>
    <p:sldId id="340" r:id="rId62"/>
    <p:sldId id="341" r:id="rId63"/>
    <p:sldId id="486" r:id="rId64"/>
    <p:sldId id="344" r:id="rId65"/>
    <p:sldId id="347" r:id="rId66"/>
    <p:sldId id="354" r:id="rId67"/>
    <p:sldId id="355" r:id="rId68"/>
    <p:sldId id="349" r:id="rId69"/>
    <p:sldId id="350" r:id="rId70"/>
    <p:sldId id="351" r:id="rId71"/>
    <p:sldId id="352" r:id="rId72"/>
    <p:sldId id="356" r:id="rId73"/>
    <p:sldId id="488" r:id="rId74"/>
    <p:sldId id="345" r:id="rId75"/>
    <p:sldId id="357" r:id="rId76"/>
    <p:sldId id="358" r:id="rId77"/>
    <p:sldId id="359" r:id="rId78"/>
    <p:sldId id="368" r:id="rId79"/>
    <p:sldId id="360" r:id="rId80"/>
    <p:sldId id="369" r:id="rId81"/>
    <p:sldId id="489" r:id="rId82"/>
    <p:sldId id="362" r:id="rId83"/>
    <p:sldId id="363" r:id="rId84"/>
    <p:sldId id="364" r:id="rId85"/>
    <p:sldId id="365" r:id="rId86"/>
    <p:sldId id="366" r:id="rId87"/>
    <p:sldId id="490" r:id="rId88"/>
    <p:sldId id="491" r:id="rId89"/>
    <p:sldId id="493" r:id="rId90"/>
    <p:sldId id="494" r:id="rId91"/>
    <p:sldId id="495" r:id="rId92"/>
    <p:sldId id="496" r:id="rId93"/>
    <p:sldId id="497" r:id="rId94"/>
    <p:sldId id="498" r:id="rId95"/>
    <p:sldId id="499" r:id="rId96"/>
    <p:sldId id="503" r:id="rId97"/>
    <p:sldId id="504" r:id="rId98"/>
    <p:sldId id="526" r:id="rId99"/>
    <p:sldId id="536" r:id="rId100"/>
    <p:sldId id="623" r:id="rId101"/>
    <p:sldId id="624" r:id="rId102"/>
    <p:sldId id="541" r:id="rId103"/>
    <p:sldId id="544" r:id="rId104"/>
    <p:sldId id="546" r:id="rId105"/>
    <p:sldId id="547" r:id="rId106"/>
    <p:sldId id="549" r:id="rId107"/>
    <p:sldId id="552" r:id="rId108"/>
    <p:sldId id="553" r:id="rId109"/>
    <p:sldId id="554" r:id="rId110"/>
    <p:sldId id="555" r:id="rId111"/>
    <p:sldId id="566" r:id="rId112"/>
    <p:sldId id="568" r:id="rId113"/>
    <p:sldId id="575" r:id="rId114"/>
    <p:sldId id="576" r:id="rId115"/>
    <p:sldId id="578" r:id="rId116"/>
    <p:sldId id="579" r:id="rId117"/>
    <p:sldId id="580" r:id="rId118"/>
    <p:sldId id="585" r:id="rId119"/>
    <p:sldId id="586" r:id="rId120"/>
    <p:sldId id="587" r:id="rId121"/>
    <p:sldId id="588" r:id="rId122"/>
    <p:sldId id="589" r:id="rId123"/>
    <p:sldId id="592" r:id="rId124"/>
    <p:sldId id="590" r:id="rId125"/>
    <p:sldId id="618" r:id="rId126"/>
    <p:sldId id="614" r:id="rId127"/>
    <p:sldId id="615" r:id="rId128"/>
    <p:sldId id="616" r:id="rId129"/>
    <p:sldId id="617" r:id="rId130"/>
    <p:sldId id="621" r:id="rId131"/>
    <p:sldId id="622" r:id="rId132"/>
    <p:sldId id="594" r:id="rId133"/>
    <p:sldId id="595" r:id="rId134"/>
    <p:sldId id="597" r:id="rId135"/>
    <p:sldId id="598" r:id="rId136"/>
    <p:sldId id="599" r:id="rId137"/>
    <p:sldId id="600" r:id="rId138"/>
    <p:sldId id="601" r:id="rId139"/>
    <p:sldId id="602" r:id="rId140"/>
    <p:sldId id="603" r:id="rId141"/>
    <p:sldId id="604" r:id="rId142"/>
    <p:sldId id="605" r:id="rId143"/>
    <p:sldId id="606" r:id="rId144"/>
    <p:sldId id="607" r:id="rId145"/>
    <p:sldId id="608" r:id="rId1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FF00FF"/>
    <a:srgbClr val="663300"/>
    <a:srgbClr val="FFCC99"/>
    <a:srgbClr val="FF0066"/>
    <a:srgbClr val="99FF33"/>
    <a:srgbClr val="A50021"/>
    <a:srgbClr val="008000"/>
    <a:srgbClr val="FF33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35" autoAdjust="0"/>
    <p:restoredTop sz="94660"/>
  </p:normalViewPr>
  <p:slideViewPr>
    <p:cSldViewPr>
      <p:cViewPr varScale="1">
        <p:scale>
          <a:sx n="62" d="100"/>
          <a:sy n="62" d="100"/>
        </p:scale>
        <p:origin x="1396" y="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presProps" Target="presProps.xml"/><Relationship Id="rId15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delma Boyd" userId="299ce1222dcbbfc6" providerId="LiveId" clId="{59E5F8E4-1C34-47CD-92A4-90F5BC2F2D20}"/>
    <pc:docChg chg="modSld">
      <pc:chgData name="Fidelma Boyd" userId="299ce1222dcbbfc6" providerId="LiveId" clId="{59E5F8E4-1C34-47CD-92A4-90F5BC2F2D20}" dt="2020-06-09T17:09:43.103" v="1" actId="14100"/>
      <pc:docMkLst>
        <pc:docMk/>
      </pc:docMkLst>
      <pc:sldChg chg="modSp mod">
        <pc:chgData name="Fidelma Boyd" userId="299ce1222dcbbfc6" providerId="LiveId" clId="{59E5F8E4-1C34-47CD-92A4-90F5BC2F2D20}" dt="2020-06-09T17:09:43.103" v="1" actId="14100"/>
        <pc:sldMkLst>
          <pc:docMk/>
          <pc:sldMk cId="0" sldId="256"/>
        </pc:sldMkLst>
        <pc:spChg chg="mod">
          <ac:chgData name="Fidelma Boyd" userId="299ce1222dcbbfc6" providerId="LiveId" clId="{59E5F8E4-1C34-47CD-92A4-90F5BC2F2D20}" dt="2020-06-09T17:09:43.103" v="1" actId="14100"/>
          <ac:spMkLst>
            <pc:docMk/>
            <pc:sldMk cId="0" sldId="256"/>
            <ac:spMk id="2" creationId="{4D8AA558-FA93-4B9B-B5E7-FD4AE4B966D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1D463E-5803-4E42-AC27-85D0056F7A77}" type="datetimeFigureOut">
              <a:rPr lang="en-US" smtClean="0"/>
              <a:pPr/>
              <a:t>6/9/2020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EE207A-A804-4E19-A033-EF7C3CFB635D}"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E" dirty="0"/>
              <a:t>T</a:t>
            </a:r>
          </a:p>
        </p:txBody>
      </p:sp>
      <p:sp>
        <p:nvSpPr>
          <p:cNvPr id="4" name="Slide Number Placeholder 3"/>
          <p:cNvSpPr>
            <a:spLocks noGrp="1"/>
          </p:cNvSpPr>
          <p:nvPr>
            <p:ph type="sldNum" sz="quarter" idx="10"/>
          </p:nvPr>
        </p:nvSpPr>
        <p:spPr/>
        <p:txBody>
          <a:bodyPr/>
          <a:lstStyle/>
          <a:p>
            <a:fld id="{6FEE207A-A804-4E19-A033-EF7C3CFB635D}" type="slidenum">
              <a:rPr lang="en-US" smtClean="0"/>
              <a:pPr/>
              <a:t>60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9D773FEC-3973-4D7F-A9C6-5BF1F862F829}" type="slidenum">
              <a:rPr lang="en-IE" smtClean="0"/>
              <a:pPr/>
              <a:t>94</a:t>
            </a:fld>
            <a:endParaRPr lang="en-I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EE207A-A804-4E19-A033-EF7C3CFB635D}" type="slidenum">
              <a:rPr lang="en-US" smtClean="0"/>
              <a:pPr/>
              <a:t>126</a:t>
            </a:fld>
            <a:endParaRPr lang="en-US"/>
          </a:p>
        </p:txBody>
      </p:sp>
    </p:spTree>
    <p:extLst>
      <p:ext uri="{BB962C8B-B14F-4D97-AF65-F5344CB8AC3E}">
        <p14:creationId xmlns:p14="http://schemas.microsoft.com/office/powerpoint/2010/main" val="3117815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9BC6EC86-F5C6-4F3B-B5EC-1F0D5003F9C2}" type="datetimeFigureOut">
              <a:rPr lang="en-US" smtClean="0"/>
              <a:pPr/>
              <a:t>6/9/2020</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A21F4755-CA40-4EA0-93E6-69BCEC9D4717}"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transition spd="med">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BC6EC86-F5C6-4F3B-B5EC-1F0D5003F9C2}" type="datetimeFigureOut">
              <a:rPr lang="en-US" smtClean="0"/>
              <a:pPr/>
              <a:t>6/9/2020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1F4755-CA40-4EA0-93E6-69BCEC9D4717}" type="slidenum">
              <a:rPr lang="en-US" smtClean="0"/>
              <a:pPr/>
              <a:t>‹#›</a:t>
            </a:fld>
            <a:endParaRPr lang="en-US"/>
          </a:p>
        </p:txBody>
      </p:sp>
    </p:spTree>
  </p:cSld>
  <p:clrMapOvr>
    <a:masterClrMapping/>
  </p:clrMapOvr>
  <p:transition spd="med">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BC6EC86-F5C6-4F3B-B5EC-1F0D5003F9C2}" type="datetimeFigureOut">
              <a:rPr lang="en-US" smtClean="0"/>
              <a:pPr/>
              <a:t>6/9/2020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1F4755-CA40-4EA0-93E6-69BCEC9D4717}" type="slidenum">
              <a:rPr lang="en-US" smtClean="0"/>
              <a:pPr/>
              <a:t>‹#›</a:t>
            </a:fld>
            <a:endParaRPr lang="en-US"/>
          </a:p>
        </p:txBody>
      </p:sp>
    </p:spTree>
  </p:cSld>
  <p:clrMapOvr>
    <a:masterClrMapping/>
  </p:clrMapOvr>
  <p:transition spd="med">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BC6EC86-F5C6-4F3B-B5EC-1F0D5003F9C2}" type="datetimeFigureOut">
              <a:rPr lang="en-US" smtClean="0"/>
              <a:pPr/>
              <a:t>6/9/2020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1F4755-CA40-4EA0-93E6-69BCEC9D4717}" type="slidenum">
              <a:rPr lang="en-US" smtClean="0"/>
              <a:pPr/>
              <a:t>‹#›</a:t>
            </a:fld>
            <a:endParaRPr lang="en-US"/>
          </a:p>
        </p:txBody>
      </p:sp>
    </p:spTree>
  </p:cSld>
  <p:clrMapOvr>
    <a:masterClrMapping/>
  </p:clrMapOvr>
  <p:transition spd="med">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9BC6EC86-F5C6-4F3B-B5EC-1F0D5003F9C2}" type="datetimeFigureOut">
              <a:rPr lang="en-US" smtClean="0"/>
              <a:pPr/>
              <a:t>6/9/2020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1F4755-CA40-4EA0-93E6-69BCEC9D4717}"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transition spd="med">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BC6EC86-F5C6-4F3B-B5EC-1F0D5003F9C2}" type="datetimeFigureOut">
              <a:rPr lang="en-US" smtClean="0"/>
              <a:pPr/>
              <a:t>6/9/2020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1F4755-CA40-4EA0-93E6-69BCEC9D4717}" type="slidenum">
              <a:rPr lang="en-US" smtClean="0"/>
              <a:pPr/>
              <a:t>‹#›</a:t>
            </a:fld>
            <a:endParaRPr lang="en-US"/>
          </a:p>
        </p:txBody>
      </p:sp>
    </p:spTree>
  </p:cSld>
  <p:clrMapOvr>
    <a:masterClrMapping/>
  </p:clrMapOvr>
  <p:transition spd="med">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9BC6EC86-F5C6-4F3B-B5EC-1F0D5003F9C2}" type="datetimeFigureOut">
              <a:rPr lang="en-US" smtClean="0"/>
              <a:pPr/>
              <a:t>6/9/2020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1F4755-CA40-4EA0-93E6-69BCEC9D4717}" type="slidenum">
              <a:rPr lang="en-US" smtClean="0"/>
              <a:pPr/>
              <a:t>‹#›</a:t>
            </a:fld>
            <a:endParaRPr lang="en-US"/>
          </a:p>
        </p:txBody>
      </p:sp>
    </p:spTree>
  </p:cSld>
  <p:clrMapOvr>
    <a:masterClrMapping/>
  </p:clrMapOvr>
  <p:transition spd="med">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9BC6EC86-F5C6-4F3B-B5EC-1F0D5003F9C2}" type="datetimeFigureOut">
              <a:rPr lang="en-US" smtClean="0"/>
              <a:pPr/>
              <a:t>6/9/2020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1F4755-CA40-4EA0-93E6-69BCEC9D4717}" type="slidenum">
              <a:rPr lang="en-US" smtClean="0"/>
              <a:pPr/>
              <a:t>‹#›</a:t>
            </a:fld>
            <a:endParaRPr lang="en-US"/>
          </a:p>
        </p:txBody>
      </p:sp>
    </p:spTree>
  </p:cSld>
  <p:clrMapOvr>
    <a:masterClrMapping/>
  </p:clrMapOvr>
  <p:transition spd="med">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C6EC86-F5C6-4F3B-B5EC-1F0D5003F9C2}" type="datetimeFigureOut">
              <a:rPr lang="en-US" smtClean="0"/>
              <a:pPr/>
              <a:t>6/9/2020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1F4755-CA40-4EA0-93E6-69BCEC9D4717}" type="slidenum">
              <a:rPr lang="en-US" smtClean="0"/>
              <a:pPr/>
              <a:t>‹#›</a:t>
            </a:fld>
            <a:endParaRPr lang="en-US"/>
          </a:p>
        </p:txBody>
      </p:sp>
    </p:spTree>
  </p:cSld>
  <p:clrMapOvr>
    <a:masterClrMapping/>
  </p:clrMapOvr>
  <p:transition spd="med">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BC6EC86-F5C6-4F3B-B5EC-1F0D5003F9C2}" type="datetimeFigureOut">
              <a:rPr lang="en-US" smtClean="0"/>
              <a:pPr/>
              <a:t>6/9/2020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1F4755-CA40-4EA0-93E6-69BCEC9D4717}" type="slidenum">
              <a:rPr lang="en-US" smtClean="0"/>
              <a:pPr/>
              <a:t>‹#›</a:t>
            </a:fld>
            <a:endParaRPr lang="en-US"/>
          </a:p>
        </p:txBody>
      </p:sp>
    </p:spTree>
  </p:cSld>
  <p:clrMapOvr>
    <a:masterClrMapping/>
  </p:clrMapOvr>
  <p:transition spd="med">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9BC6EC86-F5C6-4F3B-B5EC-1F0D5003F9C2}" type="datetimeFigureOut">
              <a:rPr lang="en-US" smtClean="0"/>
              <a:pPr/>
              <a:t>6/9/2020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A21F4755-CA40-4EA0-93E6-69BCEC9D4717}"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transition spd="med">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blip>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9BC6EC86-F5C6-4F3B-B5EC-1F0D5003F9C2}" type="datetimeFigureOut">
              <a:rPr lang="en-US" smtClean="0"/>
              <a:pPr/>
              <a:t>6/9/2020</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21F4755-CA40-4EA0-93E6-69BCEC9D4717}"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spd="med">
    <p:wipe dir="r"/>
  </p:transition>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hyperlink" Target="https://www.irishtimes.com/topics/topics-7.1213540?article=true&amp;tag_location=Australia" TargetMode="External"/><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02.gif"/><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eg"/><Relationship Id="rId1" Type="http://schemas.openxmlformats.org/officeDocument/2006/relationships/slideLayout" Target="../slideLayouts/slideLayout7.xml"/><Relationship Id="rId4" Type="http://schemas.openxmlformats.org/officeDocument/2006/relationships/image" Target="../media/image118.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3.jpeg"/></Relationships>
</file>

<file path=ppt/slides/_rels/slide127.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7.xml"/><Relationship Id="rId4" Type="http://schemas.openxmlformats.org/officeDocument/2006/relationships/image" Target="../media/image135.jpeg"/></Relationships>
</file>

<file path=ppt/slides/_rels/slide139.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8" Type="http://schemas.openxmlformats.org/officeDocument/2006/relationships/image" Target="../media/image143.jpeg"/><Relationship Id="rId3" Type="http://schemas.openxmlformats.org/officeDocument/2006/relationships/image" Target="../media/image138.jpeg"/><Relationship Id="rId7" Type="http://schemas.openxmlformats.org/officeDocument/2006/relationships/image" Target="../media/image142.jpeg"/><Relationship Id="rId2" Type="http://schemas.openxmlformats.org/officeDocument/2006/relationships/image" Target="../media/image137.png"/><Relationship Id="rId1" Type="http://schemas.openxmlformats.org/officeDocument/2006/relationships/slideLayout" Target="../slideLayouts/slideLayout7.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jpeg"/><Relationship Id="rId9" Type="http://schemas.openxmlformats.org/officeDocument/2006/relationships/image" Target="../media/image144.jpeg"/></Relationships>
</file>

<file path=ppt/slides/_rels/slide141.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s://twitter.com/home"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7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89.gif"/><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9200" y="762000"/>
            <a:ext cx="6553200" cy="3785652"/>
          </a:xfrm>
          <a:prstGeom prst="rect">
            <a:avLst/>
          </a:prstGeom>
          <a:noFill/>
        </p:spPr>
        <p:txBody>
          <a:bodyPr wrap="square" rtlCol="0">
            <a:spAutoFit/>
          </a:bodyPr>
          <a:lstStyle/>
          <a:p>
            <a:pPr algn="ctr">
              <a:lnSpc>
                <a:spcPct val="150000"/>
              </a:lnSpc>
            </a:pPr>
            <a:r>
              <a:rPr lang="en-US" sz="8000" b="1" i="1" dirty="0" err="1">
                <a:solidFill>
                  <a:srgbClr val="FFFF00"/>
                </a:solidFill>
                <a:effectLst>
                  <a:outerShdw blurRad="38100" dist="38100" dir="2700000" algn="tl">
                    <a:srgbClr val="000000">
                      <a:alpha val="43137"/>
                    </a:srgbClr>
                  </a:outerShdw>
                </a:effectLst>
                <a:latin typeface="Papyrus" pitchFamily="66" charset="0"/>
              </a:rPr>
              <a:t>Laudato</a:t>
            </a:r>
            <a:r>
              <a:rPr lang="en-US" sz="8000" b="1" i="1" dirty="0">
                <a:solidFill>
                  <a:srgbClr val="FFFF00"/>
                </a:solidFill>
                <a:effectLst>
                  <a:outerShdw blurRad="38100" dist="38100" dir="2700000" algn="tl">
                    <a:srgbClr val="000000">
                      <a:alpha val="43137"/>
                    </a:srgbClr>
                  </a:outerShdw>
                </a:effectLst>
                <a:latin typeface="Papyrus" pitchFamily="66" charset="0"/>
              </a:rPr>
              <a:t> </a:t>
            </a:r>
            <a:r>
              <a:rPr lang="en-US" sz="8000" b="1" i="1" dirty="0" err="1">
                <a:solidFill>
                  <a:srgbClr val="FFFF00"/>
                </a:solidFill>
                <a:effectLst>
                  <a:outerShdw blurRad="38100" dist="38100" dir="2700000" algn="tl">
                    <a:srgbClr val="000000">
                      <a:alpha val="43137"/>
                    </a:srgbClr>
                  </a:outerShdw>
                </a:effectLst>
                <a:latin typeface="Papyrus" pitchFamily="66" charset="0"/>
              </a:rPr>
              <a:t>Si</a:t>
            </a:r>
            <a:r>
              <a:rPr lang="en-US" sz="8000" b="1" i="1" dirty="0">
                <a:solidFill>
                  <a:srgbClr val="FFFF00"/>
                </a:solidFill>
                <a:effectLst>
                  <a:outerShdw blurRad="38100" dist="38100" dir="2700000" algn="tl">
                    <a:srgbClr val="000000">
                      <a:alpha val="43137"/>
                    </a:srgbClr>
                  </a:outerShdw>
                </a:effectLst>
                <a:latin typeface="Papyrus" pitchFamily="66" charset="0"/>
              </a:rPr>
              <a:t>’ </a:t>
            </a:r>
          </a:p>
          <a:p>
            <a:pPr algn="ctr">
              <a:lnSpc>
                <a:spcPct val="150000"/>
              </a:lnSpc>
            </a:pPr>
            <a:r>
              <a:rPr lang="en-US" sz="4000" b="1" dirty="0">
                <a:solidFill>
                  <a:schemeClr val="bg1"/>
                </a:solidFill>
                <a:effectLst>
                  <a:outerShdw blurRad="38100" dist="38100" dir="2700000" algn="tl">
                    <a:srgbClr val="000000">
                      <a:alpha val="43137"/>
                    </a:srgbClr>
                  </a:outerShdw>
                </a:effectLst>
              </a:rPr>
              <a:t>A Prophetic Challenge for the 21</a:t>
            </a:r>
            <a:r>
              <a:rPr lang="en-US" sz="4000" b="1" baseline="30000" dirty="0">
                <a:solidFill>
                  <a:schemeClr val="bg1"/>
                </a:solidFill>
                <a:effectLst>
                  <a:outerShdw blurRad="38100" dist="38100" dir="2700000" algn="tl">
                    <a:srgbClr val="000000">
                      <a:alpha val="43137"/>
                    </a:srgbClr>
                  </a:outerShdw>
                </a:effectLst>
              </a:rPr>
              <a:t>st</a:t>
            </a:r>
            <a:r>
              <a:rPr lang="en-US" sz="4000" b="1" dirty="0">
                <a:solidFill>
                  <a:schemeClr val="bg1"/>
                </a:solidFill>
                <a:effectLst>
                  <a:outerShdw blurRad="38100" dist="38100" dir="2700000" algn="tl">
                    <a:srgbClr val="000000">
                      <a:alpha val="43137"/>
                    </a:srgbClr>
                  </a:outerShdw>
                </a:effectLst>
              </a:rPr>
              <a:t> Century</a:t>
            </a:r>
            <a:endParaRPr lang="en-US" sz="4000" dirty="0">
              <a:solidFill>
                <a:schemeClr val="bg1"/>
              </a:solidFill>
              <a:effectLst>
                <a:outerShdw blurRad="38100" dist="38100" dir="2700000" algn="tl">
                  <a:srgbClr val="000000">
                    <a:alpha val="43137"/>
                  </a:srgbClr>
                </a:outerShdw>
              </a:effectLst>
            </a:endParaRPr>
          </a:p>
        </p:txBody>
      </p:sp>
      <p:sp>
        <p:nvSpPr>
          <p:cNvPr id="2" name="Rectangle 1">
            <a:extLst>
              <a:ext uri="{FF2B5EF4-FFF2-40B4-BE49-F238E27FC236}">
                <a16:creationId xmlns:a16="http://schemas.microsoft.com/office/drawing/2014/main" id="{4D8AA558-FA93-4B9B-B5E7-FD4AE4B966DA}"/>
              </a:ext>
            </a:extLst>
          </p:cNvPr>
          <p:cNvSpPr/>
          <p:nvPr/>
        </p:nvSpPr>
        <p:spPr>
          <a:xfrm>
            <a:off x="1524000" y="4547652"/>
            <a:ext cx="6705600" cy="21579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Lucida Console" panose="020B0609040504020204" pitchFamily="49" charset="0"/>
              </a:rPr>
              <a:t>Ursuline Education Community </a:t>
            </a:r>
          </a:p>
          <a:p>
            <a:pPr algn="ctr"/>
            <a:r>
              <a:rPr lang="en-US" sz="2800" dirty="0">
                <a:latin typeface="Lucida Console" panose="020B0609040504020204" pitchFamily="49" charset="0"/>
              </a:rPr>
              <a:t>Mercure </a:t>
            </a:r>
            <a:r>
              <a:rPr lang="en-US" sz="2800" dirty="0" err="1">
                <a:latin typeface="Lucida Console" panose="020B0609040504020204" pitchFamily="49" charset="0"/>
              </a:rPr>
              <a:t>Dartford</a:t>
            </a:r>
            <a:r>
              <a:rPr lang="en-US" sz="2800" dirty="0">
                <a:latin typeface="Lucida Console" panose="020B0609040504020204" pitchFamily="49" charset="0"/>
              </a:rPr>
              <a:t> Brand Hatch Hotel</a:t>
            </a:r>
          </a:p>
          <a:p>
            <a:pPr algn="ctr"/>
            <a:r>
              <a:rPr lang="en-US" sz="2800" dirty="0">
                <a:latin typeface="Lucida Console" panose="020B0609040504020204" pitchFamily="49" charset="0"/>
              </a:rPr>
              <a:t>March 6</a:t>
            </a:r>
            <a:r>
              <a:rPr lang="en-US" sz="2800" baseline="30000" dirty="0">
                <a:latin typeface="Lucida Console" panose="020B0609040504020204" pitchFamily="49" charset="0"/>
              </a:rPr>
              <a:t>th</a:t>
            </a:r>
            <a:r>
              <a:rPr lang="en-US" sz="2800" dirty="0">
                <a:latin typeface="Lucida Console" panose="020B0609040504020204" pitchFamily="49" charset="0"/>
              </a:rPr>
              <a:t> – 7</a:t>
            </a:r>
            <a:r>
              <a:rPr lang="en-US" sz="2800" baseline="30000" dirty="0">
                <a:latin typeface="Lucida Console" panose="020B0609040504020204" pitchFamily="49" charset="0"/>
              </a:rPr>
              <a:t>th</a:t>
            </a:r>
            <a:r>
              <a:rPr lang="en-US" sz="2800" dirty="0">
                <a:latin typeface="Lucida Console" panose="020B0609040504020204" pitchFamily="49" charset="0"/>
              </a:rPr>
              <a:t> 2020</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2-10-17RCAMFarm (71).JPG"/>
          <p:cNvPicPr>
            <a:picLocks noChangeAspect="1"/>
          </p:cNvPicPr>
          <p:nvPr/>
        </p:nvPicPr>
        <p:blipFill>
          <a:blip r:embed="rId2" cstate="email"/>
          <a:stretch>
            <a:fillRect/>
          </a:stretch>
        </p:blipFill>
        <p:spPr>
          <a:xfrm>
            <a:off x="0" y="0"/>
            <a:ext cx="9144000" cy="6858000"/>
          </a:xfrm>
          <a:prstGeom prst="rect">
            <a:avLst/>
          </a:prstGeom>
          <a:effectLst>
            <a:softEdge rad="635000"/>
          </a:effectLst>
        </p:spPr>
      </p:pic>
      <p:sp>
        <p:nvSpPr>
          <p:cNvPr id="2" name="TextBox 1"/>
          <p:cNvSpPr txBox="1"/>
          <p:nvPr/>
        </p:nvSpPr>
        <p:spPr>
          <a:xfrm>
            <a:off x="533400" y="304800"/>
            <a:ext cx="8610600" cy="2554545"/>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rPr>
              <a:t>Reminds Christians </a:t>
            </a:r>
            <a:r>
              <a:rPr lang="en-US" sz="4000" dirty="0">
                <a:solidFill>
                  <a:schemeClr val="bg1"/>
                </a:solidFill>
                <a:effectLst>
                  <a:glow rad="101600">
                    <a:schemeClr val="accent1">
                      <a:satMod val="175000"/>
                      <a:alpha val="40000"/>
                    </a:schemeClr>
                  </a:glow>
                  <a:outerShdw blurRad="38100" dist="38100" dir="2700000" algn="tl">
                    <a:srgbClr val="000000">
                      <a:alpha val="43137"/>
                    </a:srgbClr>
                  </a:outerShdw>
                </a:effectLst>
                <a:latin typeface="Comic Sans MS" pitchFamily="66" charset="0"/>
              </a:rPr>
              <a:t>“that their responsibility within creation and their duties towards nature and the Creator are</a:t>
            </a:r>
          </a:p>
        </p:txBody>
      </p:sp>
      <p:sp>
        <p:nvSpPr>
          <p:cNvPr id="4" name="TextBox 3"/>
          <p:cNvSpPr txBox="1"/>
          <p:nvPr/>
        </p:nvSpPr>
        <p:spPr>
          <a:xfrm rot="21342892">
            <a:off x="-325697" y="5510177"/>
            <a:ext cx="9707283" cy="707886"/>
          </a:xfrm>
          <a:prstGeom prst="rect">
            <a:avLst/>
          </a:prstGeom>
          <a:solidFill>
            <a:srgbClr val="FFCC99"/>
          </a:solidFill>
        </p:spPr>
        <p:txBody>
          <a:bodyPr wrap="square" rtlCol="0">
            <a:spAutoFit/>
          </a:bodyPr>
          <a:lstStyle/>
          <a:p>
            <a:pPr algn="ctr"/>
            <a:r>
              <a:rPr lang="en-US" sz="3600" b="1" dirty="0">
                <a:solidFill>
                  <a:srgbClr val="660066"/>
                </a:solidFill>
                <a:latin typeface="Lucida Handwriting" pitchFamily="66" charset="0"/>
              </a:rPr>
              <a:t>an essential part of their fait</a:t>
            </a:r>
            <a:r>
              <a:rPr lang="en-US" sz="4000" b="1" dirty="0">
                <a:solidFill>
                  <a:srgbClr val="660066"/>
                </a:solidFill>
                <a:latin typeface="Lucida Handwriting" pitchFamily="66" charset="0"/>
              </a:rPr>
              <a:t>h”</a:t>
            </a:r>
            <a:r>
              <a:rPr lang="en-US" sz="4000" b="1" dirty="0">
                <a:solidFill>
                  <a:srgbClr val="660066"/>
                </a:solidFill>
              </a:rPr>
              <a:t> </a:t>
            </a:r>
          </a:p>
        </p:txBody>
      </p:sp>
      <p:sp>
        <p:nvSpPr>
          <p:cNvPr id="5" name="TextBox 4"/>
          <p:cNvSpPr txBox="1"/>
          <p:nvPr/>
        </p:nvSpPr>
        <p:spPr>
          <a:xfrm>
            <a:off x="6858000" y="6096000"/>
            <a:ext cx="1584088" cy="523220"/>
          </a:xfrm>
          <a:prstGeom prst="rect">
            <a:avLst/>
          </a:prstGeom>
          <a:noFill/>
        </p:spPr>
        <p:txBody>
          <a:bodyPr wrap="none" rtlCol="0">
            <a:spAutoFit/>
          </a:bodyPr>
          <a:lstStyle/>
          <a:p>
            <a:r>
              <a:rPr lang="en-US" sz="2800" dirty="0">
                <a:solidFill>
                  <a:schemeClr val="bg1"/>
                </a:solidFill>
                <a:effectLst>
                  <a:outerShdw blurRad="38100" dist="38100" dir="2700000" algn="tl">
                    <a:srgbClr val="000000">
                      <a:alpha val="43137"/>
                    </a:srgbClr>
                  </a:outerShdw>
                </a:effectLst>
              </a:rPr>
              <a:t>(No. 64) </a:t>
            </a:r>
            <a:endParaRPr lang="en-US" sz="2800" dirty="0"/>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98EB56A-3298-4A3A-9100-E65FDF38568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209905"/>
            <a:ext cx="8610599" cy="366689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8E2D0AF-CF05-4968-A429-12AD64CC24C5}"/>
              </a:ext>
            </a:extLst>
          </p:cNvPr>
          <p:cNvSpPr/>
          <p:nvPr/>
        </p:nvSpPr>
        <p:spPr>
          <a:xfrm>
            <a:off x="838200" y="88551"/>
            <a:ext cx="8153399" cy="981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Australian Bushfires 2019- 2020</a:t>
            </a:r>
          </a:p>
        </p:txBody>
      </p:sp>
      <p:sp>
        <p:nvSpPr>
          <p:cNvPr id="3" name="Rectangle: Rounded Corners 2">
            <a:extLst>
              <a:ext uri="{FF2B5EF4-FFF2-40B4-BE49-F238E27FC236}">
                <a16:creationId xmlns:a16="http://schemas.microsoft.com/office/drawing/2014/main" id="{55C5FF5D-43C8-4707-B274-6D4BCBCCB4B8}"/>
              </a:ext>
            </a:extLst>
          </p:cNvPr>
          <p:cNvSpPr/>
          <p:nvPr/>
        </p:nvSpPr>
        <p:spPr>
          <a:xfrm>
            <a:off x="381000" y="5181600"/>
            <a:ext cx="8229600" cy="1295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The recent bushfires in </a:t>
            </a:r>
            <a:r>
              <a:rPr lang="en-US" sz="2800" dirty="0">
                <a:hlinkClick r:id="rId3"/>
              </a:rPr>
              <a:t>Australia</a:t>
            </a:r>
            <a:r>
              <a:rPr lang="en-US" sz="2800" dirty="0"/>
              <a:t> in 2019-20 were exacerbated not only by global warming</a:t>
            </a:r>
          </a:p>
        </p:txBody>
      </p:sp>
    </p:spTree>
    <p:extLst>
      <p:ext uri="{BB962C8B-B14F-4D97-AF65-F5344CB8AC3E}">
        <p14:creationId xmlns:p14="http://schemas.microsoft.com/office/powerpoint/2010/main" val="895680349"/>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 woman looks out of her window as geese swim past in floodwater after the River Severn bursts it's banks in Bewdley, west of Birmingham.">
            <a:extLst>
              <a:ext uri="{FF2B5EF4-FFF2-40B4-BE49-F238E27FC236}">
                <a16:creationId xmlns:a16="http://schemas.microsoft.com/office/drawing/2014/main" id="{ABE8D2A5-54A7-41E5-BAE2-131580BF5E0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477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57E8918-4780-445F-9A22-9CB2C63D211F}"/>
              </a:ext>
            </a:extLst>
          </p:cNvPr>
          <p:cNvSpPr/>
          <p:nvPr/>
        </p:nvSpPr>
        <p:spPr>
          <a:xfrm>
            <a:off x="0" y="4953000"/>
            <a:ext cx="9144000" cy="1752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Lucida Console" panose="020B0609040504020204" pitchFamily="49" charset="0"/>
              </a:rPr>
              <a:t>A woman look out her window as geese swim past after the Severn burst its banks in Bewdley, west of Birmingham, England in February 2020</a:t>
            </a:r>
          </a:p>
        </p:txBody>
      </p:sp>
    </p:spTree>
    <p:extLst>
      <p:ext uri="{BB962C8B-B14F-4D97-AF65-F5344CB8AC3E}">
        <p14:creationId xmlns:p14="http://schemas.microsoft.com/office/powerpoint/2010/main" val="3803778238"/>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 calcmode="lin" valueType="num">
                                      <p:cBhvr additive="base">
                                        <p:cTn id="14"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forestation6.jpg"/>
          <p:cNvPicPr>
            <a:picLocks noChangeAspect="1"/>
          </p:cNvPicPr>
          <p:nvPr/>
        </p:nvPicPr>
        <p:blipFill>
          <a:blip r:embed="rId2" cstate="email"/>
          <a:stretch>
            <a:fillRect/>
          </a:stretch>
        </p:blipFill>
        <p:spPr>
          <a:xfrm>
            <a:off x="4953000" y="1967628"/>
            <a:ext cx="4191000" cy="4282773"/>
          </a:xfrm>
          <a:prstGeom prst="rect">
            <a:avLst/>
          </a:prstGeom>
        </p:spPr>
      </p:pic>
      <p:sp>
        <p:nvSpPr>
          <p:cNvPr id="3" name="TextBox 2"/>
          <p:cNvSpPr txBox="1"/>
          <p:nvPr/>
        </p:nvSpPr>
        <p:spPr>
          <a:xfrm>
            <a:off x="0" y="990600"/>
            <a:ext cx="5257800" cy="5509200"/>
          </a:xfrm>
          <a:prstGeom prst="rect">
            <a:avLst/>
          </a:prstGeom>
          <a:noFill/>
        </p:spPr>
        <p:txBody>
          <a:bodyPr wrap="square" rtlCol="0">
            <a:spAutoFit/>
          </a:bodyPr>
          <a:lstStyle/>
          <a:p>
            <a:pPr algn="ctr"/>
            <a:r>
              <a:rPr lang="en-PH" sz="4000"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Biodiversity</a:t>
            </a:r>
          </a:p>
          <a:p>
            <a:pPr algn="ctr"/>
            <a:r>
              <a:rPr lang="en-PH" sz="40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“The earth’s resources are also being plundered because of </a:t>
            </a:r>
            <a:r>
              <a:rPr lang="en-PH" sz="40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short-sighted approaches to the economy, commerce and production.”</a:t>
            </a:r>
            <a:r>
              <a:rPr lang="en-PH" sz="40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p>
          <a:p>
            <a:pPr algn="ctr"/>
            <a:r>
              <a:rPr lang="en-PH"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(No. 32) </a:t>
            </a:r>
            <a:endPar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Rectangle 4"/>
          <p:cNvSpPr/>
          <p:nvPr/>
        </p:nvSpPr>
        <p:spPr>
          <a:xfrm>
            <a:off x="457200" y="228600"/>
            <a:ext cx="8032968" cy="646331"/>
          </a:xfrm>
          <a:prstGeom prst="rect">
            <a:avLst/>
          </a:prstGeom>
        </p:spPr>
        <p:txBody>
          <a:bodyPr wrap="none">
            <a:spAutoFit/>
          </a:bodyPr>
          <a:lstStyle/>
          <a:p>
            <a:r>
              <a:rPr lang="en-US" sz="3600" i="1" dirty="0">
                <a:solidFill>
                  <a:schemeClr val="bg1"/>
                </a:solidFill>
                <a:effectLst>
                  <a:outerShdw blurRad="38100" dist="38100" dir="2700000" algn="tl">
                    <a:srgbClr val="000000">
                      <a:alpha val="43137"/>
                    </a:srgbClr>
                  </a:outerShdw>
                </a:effectLst>
              </a:rPr>
              <a:t>Pope Francis puts it more graphically:</a:t>
            </a:r>
            <a:r>
              <a:rPr lang="en-US" sz="3600" dirty="0">
                <a:solidFill>
                  <a:schemeClr val="bg1"/>
                </a:solidFill>
                <a:effectLst>
                  <a:outerShdw blurRad="38100" dist="38100" dir="2700000" algn="tl">
                    <a:srgbClr val="000000">
                      <a:alpha val="43137"/>
                    </a:srgbClr>
                  </a:outerShdw>
                </a:effectLst>
              </a:rPr>
              <a:t> </a:t>
            </a:r>
            <a:endParaRPr lang="en-US" sz="3600" dirty="0"/>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xtinction.jpg"/>
          <p:cNvPicPr>
            <a:picLocks noChangeAspect="1"/>
          </p:cNvPicPr>
          <p:nvPr/>
        </p:nvPicPr>
        <p:blipFill>
          <a:blip r:embed="rId2" cstate="print"/>
          <a:srcRect/>
          <a:stretch>
            <a:fillRect/>
          </a:stretch>
        </p:blipFill>
        <p:spPr>
          <a:xfrm>
            <a:off x="0" y="0"/>
            <a:ext cx="9144000" cy="6858000"/>
          </a:xfrm>
          <a:prstGeom prst="rect">
            <a:avLst/>
          </a:prstGeom>
        </p:spPr>
      </p:pic>
      <p:sp>
        <p:nvSpPr>
          <p:cNvPr id="2" name="TextBox 1"/>
          <p:cNvSpPr txBox="1"/>
          <p:nvPr/>
        </p:nvSpPr>
        <p:spPr>
          <a:xfrm>
            <a:off x="0" y="0"/>
            <a:ext cx="9144000" cy="2630746"/>
          </a:xfrm>
          <a:prstGeom prst="rect">
            <a:avLst/>
          </a:prstGeom>
          <a:noFill/>
        </p:spPr>
        <p:txBody>
          <a:bodyPr wrap="square" rtlCol="0">
            <a:spAutoFit/>
          </a:bodyPr>
          <a:lstStyle/>
          <a:p>
            <a:r>
              <a:rPr lang="en-US" sz="4000" dirty="0">
                <a:solidFill>
                  <a:srgbClr val="A50021"/>
                </a:solidFill>
              </a:rPr>
              <a:t>Pope Francis realizes that the current extinction of 100,000 species each year is a direct result of human activity on the planet </a:t>
            </a:r>
            <a:r>
              <a:rPr lang="en-US" sz="3600" dirty="0">
                <a:solidFill>
                  <a:srgbClr val="A50021"/>
                </a:solidFill>
              </a:rPr>
              <a:t>(No. 33)</a:t>
            </a:r>
            <a:r>
              <a:rPr lang="en-US" sz="4000" dirty="0">
                <a:solidFill>
                  <a:srgbClr val="A50021"/>
                </a:solidFill>
              </a:rPr>
              <a:t>.  </a:t>
            </a:r>
          </a:p>
        </p:txBody>
      </p:sp>
      <p:sp>
        <p:nvSpPr>
          <p:cNvPr id="4" name="TextBox 3"/>
          <p:cNvSpPr txBox="1"/>
          <p:nvPr/>
        </p:nvSpPr>
        <p:spPr>
          <a:xfrm>
            <a:off x="1219200" y="3810000"/>
            <a:ext cx="7467600" cy="2554545"/>
          </a:xfrm>
          <a:prstGeom prst="rect">
            <a:avLst/>
          </a:prstGeom>
          <a:noFill/>
        </p:spPr>
        <p:txBody>
          <a:bodyPr wrap="square" rtlCol="0">
            <a:spAutoFit/>
          </a:bodyPr>
          <a:lstStyle/>
          <a:p>
            <a:pPr algn="r"/>
            <a:r>
              <a:rPr lang="en-US" sz="4000" dirty="0">
                <a:solidFill>
                  <a:schemeClr val="bg1"/>
                </a:solidFill>
                <a:effectLst>
                  <a:outerShdw blurRad="38100" dist="38100" dir="2700000" algn="tl">
                    <a:srgbClr val="000000">
                      <a:alpha val="43137"/>
                    </a:srgbClr>
                  </a:outerShdw>
                </a:effectLst>
              </a:rPr>
              <a:t>The extinction rate in the 20</a:t>
            </a:r>
            <a:r>
              <a:rPr lang="en-US" sz="4000" baseline="30000" dirty="0">
                <a:solidFill>
                  <a:schemeClr val="bg1"/>
                </a:solidFill>
                <a:effectLst>
                  <a:outerShdw blurRad="38100" dist="38100" dir="2700000" algn="tl">
                    <a:srgbClr val="000000">
                      <a:alpha val="43137"/>
                    </a:srgbClr>
                  </a:outerShdw>
                </a:effectLst>
              </a:rPr>
              <a:t>th</a:t>
            </a:r>
            <a:r>
              <a:rPr lang="en-US" sz="4000" dirty="0">
                <a:solidFill>
                  <a:schemeClr val="bg1"/>
                </a:solidFill>
                <a:effectLst>
                  <a:outerShdw blurRad="38100" dist="38100" dir="2700000" algn="tl">
                    <a:srgbClr val="000000">
                      <a:alpha val="43137"/>
                    </a:srgbClr>
                  </a:outerShdw>
                </a:effectLst>
              </a:rPr>
              <a:t> century is up to 10000 times higher than it would have been without human activity. </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228600"/>
            <a:ext cx="8763000" cy="3477875"/>
          </a:xfrm>
          <a:prstGeom prst="rect">
            <a:avLst/>
          </a:prstGeom>
          <a:noFill/>
        </p:spPr>
        <p:txBody>
          <a:bodyPr wrap="square" rtlCol="0">
            <a:spAutoFit/>
          </a:bodyPr>
          <a:lstStyle/>
          <a:p>
            <a:pPr algn="ctr"/>
            <a:r>
              <a:rPr lang="en-IE" sz="4400" i="1" dirty="0">
                <a:solidFill>
                  <a:schemeClr val="bg1"/>
                </a:solidFill>
                <a:latin typeface="Times New Roman" pitchFamily="18" charset="0"/>
                <a:cs typeface="Times New Roman" pitchFamily="18" charset="0"/>
              </a:rPr>
              <a:t>“The quenching of life’s exuberance will be more consequential to humanity than all present day warming, ozone depletion and pollution combined.”</a:t>
            </a:r>
            <a:endParaRPr lang="en-US" sz="2800" dirty="0">
              <a:solidFill>
                <a:schemeClr val="bg1"/>
              </a:solidFill>
            </a:endParaRPr>
          </a:p>
        </p:txBody>
      </p:sp>
      <p:pic>
        <p:nvPicPr>
          <p:cNvPr id="3" name="Picture 2" descr="ProfWilson.jpg"/>
          <p:cNvPicPr>
            <a:picLocks noChangeAspect="1"/>
          </p:cNvPicPr>
          <p:nvPr/>
        </p:nvPicPr>
        <p:blipFill>
          <a:blip r:embed="rId2" cstate="email"/>
          <a:srcRect/>
          <a:stretch>
            <a:fillRect/>
          </a:stretch>
        </p:blipFill>
        <p:spPr>
          <a:xfrm>
            <a:off x="4724400" y="3886200"/>
            <a:ext cx="3714750" cy="2743200"/>
          </a:xfrm>
          <a:prstGeom prst="rect">
            <a:avLst/>
          </a:prstGeom>
        </p:spPr>
      </p:pic>
      <p:sp>
        <p:nvSpPr>
          <p:cNvPr id="4" name="TextBox 3"/>
          <p:cNvSpPr txBox="1"/>
          <p:nvPr/>
        </p:nvSpPr>
        <p:spPr>
          <a:xfrm>
            <a:off x="533400" y="4114800"/>
            <a:ext cx="3733800" cy="2246769"/>
          </a:xfrm>
          <a:prstGeom prst="rect">
            <a:avLst/>
          </a:prstGeom>
          <a:noFill/>
        </p:spPr>
        <p:txBody>
          <a:bodyPr wrap="square" rtlCol="0">
            <a:spAutoFit/>
          </a:bodyPr>
          <a:lstStyle/>
          <a:p>
            <a:r>
              <a:rPr lang="en-IE" sz="2800" dirty="0">
                <a:solidFill>
                  <a:schemeClr val="bg1"/>
                </a:solidFill>
                <a:effectLst>
                  <a:outerShdw blurRad="38100" dist="38100" dir="2700000" algn="tl">
                    <a:srgbClr val="000000">
                      <a:alpha val="43137"/>
                    </a:srgbClr>
                  </a:outerShdw>
                </a:effectLst>
              </a:rPr>
              <a:t>Edward O Wilson, “Vanishing Before Our Eyes,” </a:t>
            </a:r>
            <a:r>
              <a:rPr lang="en-IE" sz="2800" i="1" dirty="0">
                <a:solidFill>
                  <a:schemeClr val="bg1"/>
                </a:solidFill>
                <a:effectLst>
                  <a:outerShdw blurRad="38100" dist="38100" dir="2700000" algn="tl">
                    <a:srgbClr val="000000">
                      <a:alpha val="43137"/>
                    </a:srgbClr>
                  </a:outerShdw>
                </a:effectLst>
              </a:rPr>
              <a:t>Time Special Edition, </a:t>
            </a:r>
            <a:r>
              <a:rPr lang="en-IE" sz="2800" dirty="0">
                <a:solidFill>
                  <a:schemeClr val="bg1"/>
                </a:solidFill>
                <a:effectLst>
                  <a:outerShdw blurRad="38100" dist="38100" dir="2700000" algn="tl">
                    <a:srgbClr val="000000">
                      <a:alpha val="43137"/>
                    </a:srgbClr>
                  </a:outerShdw>
                </a:effectLst>
              </a:rPr>
              <a:t> April/May 2000, p. 30.</a:t>
            </a:r>
            <a:endParaRPr lang="en-US" sz="2800" dirty="0">
              <a:solidFill>
                <a:schemeClr val="bg1"/>
              </a:solidFill>
              <a:effectLst>
                <a:outerShdw blurRad="38100" dist="38100" dir="2700000" algn="tl">
                  <a:srgbClr val="000000">
                    <a:alpha val="43137"/>
                  </a:srgbClr>
                </a:outerShdw>
              </a:effectLst>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17693"/>
            <a:ext cx="8610600" cy="1938992"/>
          </a:xfrm>
          <a:prstGeom prst="rect">
            <a:avLst/>
          </a:prstGeom>
          <a:noFill/>
        </p:spPr>
        <p:txBody>
          <a:bodyPr wrap="square" rtlCol="0">
            <a:spAutoFit/>
          </a:bodyPr>
          <a:lstStyle/>
          <a:p>
            <a:r>
              <a:rPr lang="en-IE" sz="4000" dirty="0">
                <a:solidFill>
                  <a:schemeClr val="bg1"/>
                </a:solidFill>
              </a:rPr>
              <a:t>A study in 2010 by The International Union for the Conservation of Nature (IUCN), estimates that</a:t>
            </a:r>
            <a:endParaRPr lang="en-US" sz="4000" dirty="0">
              <a:solidFill>
                <a:schemeClr val="bg1"/>
              </a:solidFill>
            </a:endParaRPr>
          </a:p>
        </p:txBody>
      </p:sp>
      <p:pic>
        <p:nvPicPr>
          <p:cNvPr id="3" name="Picture 2" descr="iucn_logo2.GIF"/>
          <p:cNvPicPr>
            <a:picLocks noChangeAspect="1"/>
          </p:cNvPicPr>
          <p:nvPr/>
        </p:nvPicPr>
        <p:blipFill>
          <a:blip r:embed="rId2" cstate="print"/>
          <a:stretch>
            <a:fillRect/>
          </a:stretch>
        </p:blipFill>
        <p:spPr>
          <a:xfrm>
            <a:off x="6553200" y="1371600"/>
            <a:ext cx="2331896" cy="2221230"/>
          </a:xfrm>
          <a:prstGeom prst="rect">
            <a:avLst/>
          </a:prstGeom>
        </p:spPr>
      </p:pic>
      <p:sp>
        <p:nvSpPr>
          <p:cNvPr id="4" name="TextBox 3"/>
          <p:cNvSpPr txBox="1"/>
          <p:nvPr/>
        </p:nvSpPr>
        <p:spPr>
          <a:xfrm>
            <a:off x="762000" y="2438400"/>
            <a:ext cx="7162800" cy="2554545"/>
          </a:xfrm>
          <a:prstGeom prst="rect">
            <a:avLst/>
          </a:prstGeom>
          <a:noFill/>
        </p:spPr>
        <p:txBody>
          <a:bodyPr wrap="square" rtlCol="0">
            <a:spAutoFit/>
          </a:bodyPr>
          <a:lstStyle/>
          <a:p>
            <a:pPr>
              <a:buClr>
                <a:srgbClr val="FF0000"/>
              </a:buClr>
              <a:buFont typeface="Wingdings" pitchFamily="2" charset="2"/>
              <a:buChar char="§"/>
            </a:pPr>
            <a:r>
              <a:rPr lang="en-IE" sz="4000" dirty="0">
                <a:solidFill>
                  <a:schemeClr val="bg1"/>
                </a:solidFill>
                <a:effectLst>
                  <a:outerShdw blurRad="38100" dist="38100" dir="2700000" algn="tl">
                    <a:srgbClr val="000000">
                      <a:alpha val="43137"/>
                    </a:srgbClr>
                  </a:outerShdw>
                </a:effectLst>
              </a:rPr>
              <a:t> </a:t>
            </a:r>
            <a:r>
              <a:rPr lang="en-IE" sz="4000" i="1" dirty="0">
                <a:solidFill>
                  <a:schemeClr val="bg1"/>
                </a:solidFill>
                <a:effectLst>
                  <a:outerShdw blurRad="38100" dist="38100" dir="2700000" algn="tl">
                    <a:srgbClr val="000000">
                      <a:alpha val="43137"/>
                    </a:srgbClr>
                  </a:outerShdw>
                </a:effectLst>
              </a:rPr>
              <a:t>one in five </a:t>
            </a:r>
            <a:r>
              <a:rPr lang="en-IE" sz="4000" i="1" dirty="0">
                <a:solidFill>
                  <a:srgbClr val="FFFF00"/>
                </a:solidFill>
                <a:effectLst>
                  <a:outerShdw blurRad="38100" dist="38100" dir="2700000" algn="tl">
                    <a:srgbClr val="000000">
                      <a:alpha val="43137"/>
                    </a:srgbClr>
                  </a:outerShdw>
                </a:effectLst>
              </a:rPr>
              <a:t>mammals</a:t>
            </a:r>
            <a:r>
              <a:rPr lang="en-IE" sz="4000" i="1" dirty="0">
                <a:solidFill>
                  <a:schemeClr val="bg1"/>
                </a:solidFill>
                <a:effectLst>
                  <a:outerShdw blurRad="38100" dist="38100" dir="2700000" algn="tl">
                    <a:srgbClr val="000000">
                      <a:alpha val="43137"/>
                    </a:srgbClr>
                  </a:outerShdw>
                </a:effectLst>
              </a:rPr>
              <a:t>, </a:t>
            </a:r>
          </a:p>
          <a:p>
            <a:pPr>
              <a:buClr>
                <a:srgbClr val="FF0000"/>
              </a:buClr>
              <a:buFont typeface="Wingdings" pitchFamily="2" charset="2"/>
              <a:buChar char="§"/>
            </a:pPr>
            <a:r>
              <a:rPr lang="en-IE" sz="4000" i="1" dirty="0">
                <a:solidFill>
                  <a:schemeClr val="bg1"/>
                </a:solidFill>
                <a:effectLst>
                  <a:outerShdw blurRad="38100" dist="38100" dir="2700000" algn="tl">
                    <a:srgbClr val="000000">
                      <a:alpha val="43137"/>
                    </a:srgbClr>
                  </a:outerShdw>
                </a:effectLst>
              </a:rPr>
              <a:t> one in four </a:t>
            </a:r>
            <a:r>
              <a:rPr lang="en-IE" sz="4000" i="1" dirty="0">
                <a:solidFill>
                  <a:srgbClr val="FFCC99"/>
                </a:solidFill>
                <a:effectLst>
                  <a:outerShdw blurRad="38100" dist="38100" dir="2700000" algn="tl">
                    <a:srgbClr val="000000">
                      <a:alpha val="43137"/>
                    </a:srgbClr>
                  </a:outerShdw>
                </a:effectLst>
              </a:rPr>
              <a:t>plants</a:t>
            </a:r>
            <a:r>
              <a:rPr lang="en-IE" sz="4000" i="1" dirty="0">
                <a:solidFill>
                  <a:schemeClr val="bg1"/>
                </a:solidFill>
                <a:effectLst>
                  <a:outerShdw blurRad="38100" dist="38100" dir="2700000" algn="tl">
                    <a:srgbClr val="000000">
                      <a:alpha val="43137"/>
                    </a:srgbClr>
                  </a:outerShdw>
                </a:effectLst>
              </a:rPr>
              <a:t>, </a:t>
            </a:r>
          </a:p>
          <a:p>
            <a:pPr>
              <a:buClr>
                <a:srgbClr val="FF0000"/>
              </a:buClr>
              <a:buFont typeface="Wingdings" pitchFamily="2" charset="2"/>
              <a:buChar char="§"/>
            </a:pPr>
            <a:r>
              <a:rPr lang="en-IE" sz="4000" i="1" dirty="0">
                <a:solidFill>
                  <a:schemeClr val="bg1"/>
                </a:solidFill>
                <a:effectLst>
                  <a:outerShdw blurRad="38100" dist="38100" dir="2700000" algn="tl">
                    <a:srgbClr val="000000">
                      <a:alpha val="43137"/>
                    </a:srgbClr>
                  </a:outerShdw>
                </a:effectLst>
              </a:rPr>
              <a:t> one in three </a:t>
            </a:r>
            <a:r>
              <a:rPr lang="en-IE" sz="4000" i="1" dirty="0">
                <a:solidFill>
                  <a:srgbClr val="99FF33"/>
                </a:solidFill>
                <a:effectLst>
                  <a:outerShdw blurRad="38100" dist="38100" dir="2700000" algn="tl">
                    <a:srgbClr val="000000">
                      <a:alpha val="43137"/>
                    </a:srgbClr>
                  </a:outerShdw>
                </a:effectLst>
              </a:rPr>
              <a:t>amphibians</a:t>
            </a:r>
            <a:r>
              <a:rPr lang="en-IE" sz="4000" i="1" dirty="0">
                <a:solidFill>
                  <a:schemeClr val="bg1"/>
                </a:solidFill>
                <a:effectLst>
                  <a:outerShdw blurRad="38100" dist="38100" dir="2700000" algn="tl">
                    <a:srgbClr val="000000">
                      <a:alpha val="43137"/>
                    </a:srgbClr>
                  </a:outerShdw>
                </a:effectLst>
              </a:rPr>
              <a:t> and </a:t>
            </a:r>
          </a:p>
          <a:p>
            <a:pPr>
              <a:buClr>
                <a:srgbClr val="FF0000"/>
              </a:buClr>
              <a:buFont typeface="Wingdings" pitchFamily="2" charset="2"/>
              <a:buChar char="§"/>
            </a:pPr>
            <a:r>
              <a:rPr lang="en-IE" sz="4000" i="1" dirty="0">
                <a:solidFill>
                  <a:schemeClr val="bg1"/>
                </a:solidFill>
                <a:effectLst>
                  <a:outerShdw blurRad="38100" dist="38100" dir="2700000" algn="tl">
                    <a:srgbClr val="000000">
                      <a:alpha val="43137"/>
                    </a:srgbClr>
                  </a:outerShdw>
                </a:effectLst>
              </a:rPr>
              <a:t> one in eight </a:t>
            </a:r>
            <a:r>
              <a:rPr lang="en-IE" sz="4000" i="1" dirty="0">
                <a:solidFill>
                  <a:srgbClr val="FFC000"/>
                </a:solidFill>
                <a:effectLst>
                  <a:outerShdw blurRad="38100" dist="38100" dir="2700000" algn="tl">
                    <a:srgbClr val="000000">
                      <a:alpha val="43137"/>
                    </a:srgbClr>
                  </a:outerShdw>
                </a:effectLst>
              </a:rPr>
              <a:t>birds</a:t>
            </a:r>
            <a:r>
              <a:rPr lang="en-IE" sz="4000" i="1" dirty="0">
                <a:solidFill>
                  <a:schemeClr val="bg1"/>
                </a:solidFill>
                <a:effectLst>
                  <a:outerShdw blurRad="38100" dist="38100" dir="2700000" algn="tl">
                    <a:srgbClr val="000000">
                      <a:alpha val="43137"/>
                    </a:srgbClr>
                  </a:outerShdw>
                </a:effectLst>
              </a:rPr>
              <a:t> </a:t>
            </a:r>
            <a:endParaRPr lang="en-US" sz="4000" i="1" dirty="0">
              <a:solidFill>
                <a:schemeClr val="bg1"/>
              </a:solidFill>
              <a:effectLst>
                <a:outerShdw blurRad="38100" dist="38100" dir="2700000" algn="tl">
                  <a:srgbClr val="000000">
                    <a:alpha val="43137"/>
                  </a:srgbClr>
                </a:outerShdw>
              </a:effectLst>
            </a:endParaRPr>
          </a:p>
        </p:txBody>
      </p:sp>
      <p:sp>
        <p:nvSpPr>
          <p:cNvPr id="5" name="TextBox 4"/>
          <p:cNvSpPr txBox="1"/>
          <p:nvPr/>
        </p:nvSpPr>
        <p:spPr>
          <a:xfrm>
            <a:off x="381000" y="5181600"/>
            <a:ext cx="8382000" cy="1323439"/>
          </a:xfrm>
          <a:prstGeom prst="rect">
            <a:avLst/>
          </a:prstGeom>
          <a:noFill/>
        </p:spPr>
        <p:txBody>
          <a:bodyPr wrap="square" rtlCol="0">
            <a:spAutoFit/>
          </a:bodyPr>
          <a:lstStyle/>
          <a:p>
            <a:pPr algn="r"/>
            <a:r>
              <a:rPr lang="en-IE" sz="4000" dirty="0">
                <a:solidFill>
                  <a:schemeClr val="bg1"/>
                </a:solidFill>
                <a:effectLst>
                  <a:outerShdw blurRad="38100" dist="38100" dir="2700000" algn="tl">
                    <a:srgbClr val="000000">
                      <a:alpha val="43137"/>
                    </a:srgbClr>
                  </a:outerShdw>
                </a:effectLst>
              </a:rPr>
              <a:t>are in danger of being pushed over the precipice of extinction. </a:t>
            </a:r>
            <a:endParaRPr lang="en-US" sz="4000" dirty="0">
              <a:solidFill>
                <a:schemeClr val="bg1"/>
              </a:solidFill>
              <a:effectLst>
                <a:outerShdw blurRad="38100" dist="38100" dir="2700000" algn="tl">
                  <a:srgbClr val="000000">
                    <a:alpha val="43137"/>
                  </a:srgbClr>
                </a:outerShdw>
              </a:effectLst>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par>
                          <p:cTn id="23" fill="hold">
                            <p:stCondLst>
                              <p:cond delay="500"/>
                            </p:stCondLst>
                            <p:childTnLst>
                              <p:par>
                                <p:cTn id="24" presetID="47"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572000"/>
            <a:ext cx="8610600" cy="1938992"/>
          </a:xfrm>
          <a:prstGeom prst="rect">
            <a:avLst/>
          </a:prstGeom>
          <a:noFill/>
        </p:spPr>
        <p:txBody>
          <a:bodyPr wrap="square" rtlCol="0">
            <a:spAutoFit/>
          </a:bodyPr>
          <a:lstStyle/>
          <a:p>
            <a:pPr algn="ctr"/>
            <a:r>
              <a:rPr lang="en-IE" sz="4000" dirty="0">
                <a:solidFill>
                  <a:schemeClr val="bg1"/>
                </a:solidFill>
                <a:effectLst>
                  <a:outerShdw blurRad="38100" dist="38100" dir="2700000" algn="tl">
                    <a:srgbClr val="000000">
                      <a:alpha val="43137"/>
                    </a:srgbClr>
                  </a:outerShdw>
                </a:effectLst>
              </a:rPr>
              <a:t>and do not take account of the number of species which will become extinct because of global warming. </a:t>
            </a:r>
            <a:endParaRPr lang="en-US" sz="4000" dirty="0">
              <a:solidFill>
                <a:schemeClr val="bg1"/>
              </a:solidFill>
              <a:effectLst>
                <a:outerShdw blurRad="38100" dist="38100" dir="2700000" algn="tl">
                  <a:srgbClr val="000000">
                    <a:alpha val="43137"/>
                  </a:srgbClr>
                </a:outerShdw>
              </a:effectLst>
            </a:endParaRPr>
          </a:p>
        </p:txBody>
      </p:sp>
      <p:sp>
        <p:nvSpPr>
          <p:cNvPr id="4" name="TextBox 3"/>
          <p:cNvSpPr txBox="1"/>
          <p:nvPr/>
        </p:nvSpPr>
        <p:spPr>
          <a:xfrm>
            <a:off x="457200" y="457200"/>
            <a:ext cx="8229600" cy="707886"/>
          </a:xfrm>
          <a:prstGeom prst="rect">
            <a:avLst/>
          </a:prstGeom>
          <a:noFill/>
        </p:spPr>
        <p:txBody>
          <a:bodyPr wrap="square" rtlCol="0">
            <a:spAutoFit/>
          </a:bodyPr>
          <a:lstStyle/>
          <a:p>
            <a:pPr algn="ctr"/>
            <a:r>
              <a:rPr lang="en-IE" sz="4000" dirty="0">
                <a:solidFill>
                  <a:schemeClr val="bg1"/>
                </a:solidFill>
                <a:effectLst>
                  <a:outerShdw blurRad="38100" dist="38100" dir="2700000" algn="tl">
                    <a:srgbClr val="000000">
                      <a:alpha val="43137"/>
                    </a:srgbClr>
                  </a:outerShdw>
                </a:effectLst>
              </a:rPr>
              <a:t>These are conservative projections</a:t>
            </a:r>
            <a:endParaRPr lang="en-US" sz="4000" dirty="0">
              <a:solidFill>
                <a:schemeClr val="bg1"/>
              </a:solidFill>
              <a:effectLst>
                <a:outerShdw blurRad="38100" dist="38100" dir="2700000" algn="tl">
                  <a:srgbClr val="000000">
                    <a:alpha val="43137"/>
                  </a:srgbClr>
                </a:outerShdw>
              </a:effectLst>
            </a:endParaRPr>
          </a:p>
        </p:txBody>
      </p:sp>
      <p:pic>
        <p:nvPicPr>
          <p:cNvPr id="5" name="Picture 4" descr="6a00d8341bf7f753ef00e54f2506458834-800wi.jpg"/>
          <p:cNvPicPr>
            <a:picLocks noChangeAspect="1"/>
          </p:cNvPicPr>
          <p:nvPr/>
        </p:nvPicPr>
        <p:blipFill>
          <a:blip r:embed="rId2" cstate="print"/>
          <a:stretch>
            <a:fillRect/>
          </a:stretch>
        </p:blipFill>
        <p:spPr>
          <a:xfrm>
            <a:off x="2209800" y="1524000"/>
            <a:ext cx="4495800" cy="2942705"/>
          </a:xfrm>
          <a:prstGeom prst="rect">
            <a:avLst/>
          </a:prstGeom>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15240"/>
            <a:ext cx="9159240" cy="6842760"/>
          </a:xfrm>
          <a:prstGeom prst="rect">
            <a:avLst/>
          </a:prstGeom>
        </p:spPr>
      </p:pic>
      <p:sp>
        <p:nvSpPr>
          <p:cNvPr id="2" name="TextBox 1"/>
          <p:cNvSpPr txBox="1"/>
          <p:nvPr/>
        </p:nvSpPr>
        <p:spPr>
          <a:xfrm>
            <a:off x="609600" y="381000"/>
            <a:ext cx="5410200" cy="3170099"/>
          </a:xfrm>
          <a:prstGeom prst="rect">
            <a:avLst/>
          </a:prstGeom>
          <a:noFill/>
        </p:spPr>
        <p:txBody>
          <a:bodyPr wrap="square" rtlCol="0">
            <a:spAutoFit/>
          </a:bodyPr>
          <a:lstStyle/>
          <a:p>
            <a:r>
              <a:rPr lang="en-IE" sz="4000" dirty="0">
                <a:solidFill>
                  <a:srgbClr val="660066"/>
                </a:solidFill>
              </a:rPr>
              <a:t>The destruction of biodiversity by human beings ignores the fact that all these creatures  have </a:t>
            </a:r>
            <a:endParaRPr lang="en-US" sz="4000" dirty="0">
              <a:solidFill>
                <a:srgbClr val="660066"/>
              </a:solidFill>
            </a:endParaRPr>
          </a:p>
        </p:txBody>
      </p:sp>
      <p:sp>
        <p:nvSpPr>
          <p:cNvPr id="4" name="TextBox 3"/>
          <p:cNvSpPr txBox="1"/>
          <p:nvPr/>
        </p:nvSpPr>
        <p:spPr>
          <a:xfrm>
            <a:off x="1371600" y="4038600"/>
            <a:ext cx="7162800" cy="1828386"/>
          </a:xfrm>
          <a:prstGeom prst="rect">
            <a:avLst/>
          </a:prstGeom>
          <a:noFill/>
        </p:spPr>
        <p:txBody>
          <a:bodyPr wrap="square" rtlCol="0">
            <a:spAutoFit/>
          </a:bodyPr>
          <a:lstStyle/>
          <a:p>
            <a:pPr>
              <a:lnSpc>
                <a:spcPct val="150000"/>
              </a:lnSpc>
            </a:pPr>
            <a:r>
              <a:rPr lang="en-IE" sz="4000" b="1" i="1" dirty="0">
                <a:solidFill>
                  <a:schemeClr val="bg1"/>
                </a:solidFill>
                <a:effectLst>
                  <a:glow rad="101600">
                    <a:srgbClr val="660066">
                      <a:alpha val="60000"/>
                    </a:srgbClr>
                  </a:glow>
                  <a:outerShdw blurRad="38100" dist="38100" dir="2700000" algn="tl">
                    <a:srgbClr val="000000">
                      <a:alpha val="43137"/>
                    </a:srgbClr>
                  </a:outerShdw>
                </a:effectLst>
                <a:latin typeface="Times New Roman" pitchFamily="18" charset="0"/>
                <a:cs typeface="Times New Roman" pitchFamily="18" charset="0"/>
              </a:rPr>
              <a:t>“intrinsic value in themselves independent of their usefulness. </a:t>
            </a:r>
            <a:endParaRPr lang="en-US" sz="4000" b="1" i="1" dirty="0">
              <a:solidFill>
                <a:schemeClr val="bg1"/>
              </a:solidFill>
              <a:effectLst>
                <a:glow rad="101600">
                  <a:srgbClr val="660066">
                    <a:alpha val="60000"/>
                  </a:srgbClr>
                </a:glow>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2000"/>
                                        <p:tgtEl>
                                          <p:spTgt spid="2"/>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57200"/>
            <a:ext cx="4724400" cy="6186309"/>
          </a:xfrm>
          <a:prstGeom prst="rect">
            <a:avLst/>
          </a:prstGeom>
          <a:noFill/>
        </p:spPr>
        <p:txBody>
          <a:bodyPr wrap="square" rtlCol="0">
            <a:spAutoFit/>
          </a:bodyPr>
          <a:lstStyle/>
          <a:p>
            <a:pPr algn="ctr"/>
            <a:r>
              <a:rPr lang="en-PH" sz="3600" i="1" dirty="0">
                <a:solidFill>
                  <a:schemeClr val="bg1"/>
                </a:solidFill>
                <a:effectLst>
                  <a:outerShdw blurRad="38100" dist="38100" dir="2700000" algn="tl">
                    <a:srgbClr val="000000">
                      <a:alpha val="43137"/>
                    </a:srgbClr>
                  </a:outerShdw>
                </a:effectLst>
              </a:rPr>
              <a:t>“Each organism, as a creature of God, is good and admirable in itself; the same is true of the harmonious ensemble of organisms existing in a defined space and functioning as a system.” </a:t>
            </a:r>
            <a:r>
              <a:rPr lang="en-IE" sz="2800" dirty="0">
                <a:solidFill>
                  <a:schemeClr val="bg1"/>
                </a:solidFill>
                <a:effectLst>
                  <a:outerShdw blurRad="38100" dist="38100" dir="2700000" algn="tl">
                    <a:srgbClr val="000000">
                      <a:alpha val="43137"/>
                    </a:srgbClr>
                  </a:outerShdw>
                </a:effectLst>
              </a:rPr>
              <a:t>(No. 140).</a:t>
            </a:r>
            <a:endParaRPr lang="en-US" sz="3600" dirty="0">
              <a:effectLst>
                <a:outerShdw blurRad="38100" dist="38100" dir="2700000" algn="tl">
                  <a:srgbClr val="000000">
                    <a:alpha val="43137"/>
                  </a:srgbClr>
                </a:outerShdw>
              </a:effectLst>
            </a:endParaRPr>
          </a:p>
          <a:p>
            <a:pPr algn="ctr"/>
            <a:endParaRPr lang="en-US" sz="3600" dirty="0">
              <a:solidFill>
                <a:schemeClr val="bg1"/>
              </a:solidFill>
              <a:effectLst>
                <a:outerShdw blurRad="38100" dist="38100" dir="2700000" algn="tl">
                  <a:srgbClr val="000000">
                    <a:alpha val="43137"/>
                  </a:srgbClr>
                </a:outerShdw>
              </a:effectLst>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648200" y="197554"/>
            <a:ext cx="4800600" cy="6858000"/>
          </a:xfrm>
          <a:prstGeom prst="rect">
            <a:avLst/>
          </a:prstGeom>
          <a:effectLst>
            <a:softEdge rad="635000"/>
          </a:effectLst>
        </p:spPr>
      </p:pic>
    </p:spTree>
  </p:cSld>
  <p:clrMapOvr>
    <a:masterClrMapping/>
  </p:clrMapOvr>
  <p:transition spd="med">
    <p:wipe dir="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Punched Tape 2"/>
          <p:cNvSpPr/>
          <p:nvPr/>
        </p:nvSpPr>
        <p:spPr>
          <a:xfrm rot="21301064">
            <a:off x="88515" y="1227348"/>
            <a:ext cx="9144000" cy="4191000"/>
          </a:xfrm>
          <a:prstGeom prst="flowChartPunchedTap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IE" sz="3600" b="1" dirty="0">
                <a:solidFill>
                  <a:schemeClr val="bg1"/>
                </a:solidFill>
                <a:effectLst>
                  <a:outerShdw blurRad="38100" dist="38100" dir="2700000" algn="tl">
                    <a:srgbClr val="000000">
                      <a:alpha val="43137"/>
                    </a:srgbClr>
                  </a:outerShdw>
                </a:effectLst>
              </a:rPr>
              <a:t>This is certainly </a:t>
            </a:r>
            <a:r>
              <a:rPr lang="en-IE" sz="4000" b="1" dirty="0">
                <a:solidFill>
                  <a:srgbClr val="FFFF00"/>
                </a:solidFill>
                <a:effectLst>
                  <a:outerShdw blurRad="38100" dist="38100" dir="2700000" algn="tl">
                    <a:srgbClr val="000000">
                      <a:alpha val="43137"/>
                    </a:srgbClr>
                  </a:outerShdw>
                </a:effectLst>
                <a:latin typeface="Comic Sans MS" pitchFamily="66" charset="0"/>
              </a:rPr>
              <a:t>new teaching </a:t>
            </a:r>
            <a:r>
              <a:rPr lang="en-IE" sz="3600" b="1" dirty="0">
                <a:solidFill>
                  <a:schemeClr val="bg1"/>
                </a:solidFill>
                <a:effectLst>
                  <a:outerShdw blurRad="38100" dist="38100" dir="2700000" algn="tl">
                    <a:srgbClr val="000000">
                      <a:alpha val="43137"/>
                    </a:srgbClr>
                  </a:outerShdw>
                </a:effectLst>
              </a:rPr>
              <a:t>and it has </a:t>
            </a:r>
            <a:r>
              <a:rPr lang="en-IE" sz="4000" b="1" dirty="0">
                <a:solidFill>
                  <a:srgbClr val="FFFF00"/>
                </a:solidFill>
                <a:effectLst>
                  <a:outerShdw blurRad="38100" dist="38100" dir="2700000" algn="tl">
                    <a:srgbClr val="000000">
                      <a:alpha val="43137"/>
                    </a:srgbClr>
                  </a:outerShdw>
                </a:effectLst>
                <a:latin typeface="Comic Sans MS" pitchFamily="66" charset="0"/>
              </a:rPr>
              <a:t>enormous implications </a:t>
            </a:r>
            <a:r>
              <a:rPr lang="en-IE" sz="3600" b="1" dirty="0">
                <a:solidFill>
                  <a:schemeClr val="bg1"/>
                </a:solidFill>
                <a:effectLst>
                  <a:outerShdw blurRad="38100" dist="38100" dir="2700000" algn="tl">
                    <a:srgbClr val="000000">
                      <a:alpha val="43137"/>
                    </a:srgbClr>
                  </a:outerShdw>
                </a:effectLst>
              </a:rPr>
              <a:t>for Christians living in our world today. </a:t>
            </a:r>
            <a:endParaRPr lang="en-US" sz="3600" b="1" dirty="0">
              <a:solidFill>
                <a:schemeClr val="bg1"/>
              </a:solidFill>
              <a:effectLst>
                <a:outerShdw blurRad="38100" dist="38100" dir="2700000" algn="tl">
                  <a:srgbClr val="000000">
                    <a:alpha val="43137"/>
                  </a:srgbClr>
                </a:outerShdw>
              </a:effectLst>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ngladesh floo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418"/>
            <a:ext cx="9144000" cy="68674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3400" y="4572000"/>
            <a:ext cx="8229600" cy="1938992"/>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rPr>
              <a:t>Adamant that there is </a:t>
            </a:r>
            <a:r>
              <a:rPr lang="en-US" sz="4000" b="1" dirty="0">
                <a:solidFill>
                  <a:schemeClr val="bg1"/>
                </a:solidFill>
                <a:effectLst>
                  <a:glow rad="101600">
                    <a:srgbClr val="7030A0">
                      <a:alpha val="60000"/>
                    </a:srgbClr>
                  </a:glow>
                  <a:outerShdw blurRad="38100" dist="38100" dir="2700000" algn="tl">
                    <a:srgbClr val="000000">
                      <a:alpha val="43137"/>
                    </a:srgbClr>
                  </a:outerShdw>
                </a:effectLst>
                <a:latin typeface="Comic Sans MS" pitchFamily="66" charset="0"/>
              </a:rPr>
              <a:t>“an intimate relationship between the poor and the fragile planet”</a:t>
            </a:r>
            <a:r>
              <a:rPr lang="en-US" sz="4000" dirty="0">
                <a:solidFill>
                  <a:schemeClr val="bg1"/>
                </a:solidFill>
                <a:effectLst>
                  <a:outerShdw blurRad="38100" dist="38100" dir="2700000" algn="tl">
                    <a:srgbClr val="000000">
                      <a:alpha val="43137"/>
                    </a:srgbClr>
                  </a:outerShdw>
                </a:effectLst>
              </a:rPr>
              <a:t> </a:t>
            </a:r>
            <a:r>
              <a:rPr lang="en-US" sz="3200" dirty="0">
                <a:solidFill>
                  <a:schemeClr val="bg1"/>
                </a:solidFill>
                <a:effectLst>
                  <a:outerShdw blurRad="38100" dist="38100" dir="2700000" algn="tl">
                    <a:srgbClr val="000000">
                      <a:alpha val="43137"/>
                    </a:srgbClr>
                  </a:outerShdw>
                </a:effectLst>
              </a:rPr>
              <a:t>(No. 16).</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2014-11-23Alfonso (20).JPG"/>
          <p:cNvPicPr>
            <a:picLocks noChangeAspect="1"/>
          </p:cNvPicPr>
          <p:nvPr/>
        </p:nvPicPr>
        <p:blipFill>
          <a:blip r:embed="rId2" cstate="email"/>
          <a:stretch>
            <a:fillRect/>
          </a:stretch>
        </p:blipFill>
        <p:spPr>
          <a:xfrm>
            <a:off x="4572000" y="-266700"/>
            <a:ext cx="4953000" cy="7429500"/>
          </a:xfrm>
          <a:prstGeom prst="rect">
            <a:avLst/>
          </a:prstGeom>
          <a:effectLst>
            <a:softEdge rad="635000"/>
          </a:effectLst>
        </p:spPr>
      </p:pic>
      <p:sp>
        <p:nvSpPr>
          <p:cNvPr id="2" name="TextBox 1"/>
          <p:cNvSpPr txBox="1"/>
          <p:nvPr/>
        </p:nvSpPr>
        <p:spPr>
          <a:xfrm>
            <a:off x="304800" y="533400"/>
            <a:ext cx="5105400" cy="5632311"/>
          </a:xfrm>
          <a:prstGeom prst="rect">
            <a:avLst/>
          </a:prstGeom>
          <a:noFill/>
        </p:spPr>
        <p:txBody>
          <a:bodyPr wrap="square" rtlCol="0">
            <a:spAutoFit/>
          </a:bodyPr>
          <a:lstStyle/>
          <a:p>
            <a:pPr algn="ctr"/>
            <a:r>
              <a:rPr lang="en-IE" sz="4000" dirty="0">
                <a:solidFill>
                  <a:schemeClr val="bg1"/>
                </a:solidFill>
                <a:effectLst>
                  <a:outerShdw blurRad="38100" dist="38100" dir="2700000" algn="tl">
                    <a:srgbClr val="000000">
                      <a:alpha val="43137"/>
                    </a:srgbClr>
                  </a:outerShdw>
                </a:effectLst>
              </a:rPr>
              <a:t>If each species has </a:t>
            </a:r>
            <a:r>
              <a:rPr lang="en-IE" sz="4000" dirty="0">
                <a:solidFill>
                  <a:srgbClr val="FFFF00"/>
                </a:solidFill>
                <a:effectLst>
                  <a:outerShdw blurRad="38100" dist="38100" dir="2700000" algn="tl">
                    <a:srgbClr val="000000">
                      <a:alpha val="43137"/>
                    </a:srgbClr>
                  </a:outerShdw>
                </a:effectLst>
              </a:rPr>
              <a:t>intrinsic value</a:t>
            </a:r>
            <a:r>
              <a:rPr lang="en-IE" sz="4000" dirty="0">
                <a:solidFill>
                  <a:schemeClr val="bg1"/>
                </a:solidFill>
                <a:effectLst>
                  <a:outerShdw blurRad="38100" dist="38100" dir="2700000" algn="tl">
                    <a:srgbClr val="000000">
                      <a:alpha val="43137"/>
                    </a:srgbClr>
                  </a:outerShdw>
                </a:effectLst>
              </a:rPr>
              <a:t>, we humans are challenged to be attentive to them and their habitat, so that humans and all other creatures can  thrive on earth. </a:t>
            </a:r>
            <a:endParaRPr lang="en-US" sz="4000" dirty="0">
              <a:solidFill>
                <a:schemeClr val="bg1"/>
              </a:solidFill>
              <a:effectLst>
                <a:outerShdw blurRad="38100" dist="38100" dir="2700000" algn="tl">
                  <a:srgbClr val="000000">
                    <a:alpha val="43137"/>
                  </a:srgbClr>
                </a:outerShdw>
              </a:effectLst>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1-06-15Lucena (27).JPG"/>
          <p:cNvPicPr>
            <a:picLocks noChangeAspect="1"/>
          </p:cNvPicPr>
          <p:nvPr/>
        </p:nvPicPr>
        <p:blipFill>
          <a:blip r:embed="rId2" cstate="email"/>
          <a:stretch>
            <a:fillRect/>
          </a:stretch>
        </p:blipFill>
        <p:spPr>
          <a:xfrm>
            <a:off x="0" y="0"/>
            <a:ext cx="9144000" cy="6858000"/>
          </a:xfrm>
          <a:prstGeom prst="rect">
            <a:avLst/>
          </a:prstGeom>
        </p:spPr>
      </p:pic>
      <p:sp>
        <p:nvSpPr>
          <p:cNvPr id="2" name="TextBox 1"/>
          <p:cNvSpPr txBox="1"/>
          <p:nvPr/>
        </p:nvSpPr>
        <p:spPr>
          <a:xfrm>
            <a:off x="1524000" y="914400"/>
            <a:ext cx="7162800" cy="2554545"/>
          </a:xfrm>
          <a:prstGeom prst="rect">
            <a:avLst/>
          </a:prstGeom>
          <a:noFill/>
        </p:spPr>
        <p:txBody>
          <a:bodyPr wrap="square" rtlCol="0">
            <a:spAutoFit/>
          </a:bodyPr>
          <a:lstStyle/>
          <a:p>
            <a:r>
              <a:rPr lang="en-IE" sz="4000" dirty="0">
                <a:solidFill>
                  <a:schemeClr val="bg1"/>
                </a:solidFill>
                <a:effectLst>
                  <a:outerShdw blurRad="38100" dist="38100" dir="2700000" algn="tl">
                    <a:srgbClr val="000000">
                      <a:alpha val="43137"/>
                    </a:srgbClr>
                  </a:outerShdw>
                </a:effectLst>
              </a:rPr>
              <a:t>This kind of </a:t>
            </a:r>
            <a:r>
              <a:rPr lang="en-IE" sz="4000" dirty="0">
                <a:solidFill>
                  <a:srgbClr val="FFFF00"/>
                </a:solidFill>
                <a:effectLst>
                  <a:outerShdw blurRad="38100" dist="38100" dir="2700000" algn="tl">
                    <a:srgbClr val="000000">
                      <a:alpha val="43137"/>
                    </a:srgbClr>
                  </a:outerShdw>
                </a:effectLst>
              </a:rPr>
              <a:t>attentiveness to creation</a:t>
            </a:r>
            <a:r>
              <a:rPr lang="en-IE" sz="4000" dirty="0">
                <a:solidFill>
                  <a:schemeClr val="bg1"/>
                </a:solidFill>
                <a:effectLst>
                  <a:outerShdw blurRad="38100" dist="38100" dir="2700000" algn="tl">
                    <a:srgbClr val="000000">
                      <a:alpha val="43137"/>
                    </a:srgbClr>
                  </a:outerShdw>
                </a:effectLst>
              </a:rPr>
              <a:t> would become the foundation stone of our creation spirituality.</a:t>
            </a:r>
            <a:endParaRPr lang="en-US" sz="4000" dirty="0">
              <a:solidFill>
                <a:schemeClr val="bg1"/>
              </a:solidFill>
              <a:effectLst>
                <a:outerShdw blurRad="38100" dist="38100" dir="2700000" algn="tl">
                  <a:srgbClr val="000000">
                    <a:alpha val="43137"/>
                  </a:srgbClr>
                </a:outerShdw>
              </a:effectLst>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strVal val="#ppt_w+.3"/>
                                          </p:val>
                                        </p:tav>
                                        <p:tav tm="100000">
                                          <p:val>
                                            <p:strVal val="#ppt_w"/>
                                          </p:val>
                                        </p:tav>
                                      </p:tavLst>
                                    </p:anim>
                                    <p:anim calcmode="lin" valueType="num">
                                      <p:cBhvr>
                                        <p:cTn id="8" dur="2000" fill="hold"/>
                                        <p:tgtEl>
                                          <p:spTgt spid="2"/>
                                        </p:tgtEl>
                                        <p:attrNameLst>
                                          <p:attrName>ppt_h</p:attrName>
                                        </p:attrNameLst>
                                      </p:cBhvr>
                                      <p:tavLst>
                                        <p:tav tm="0">
                                          <p:val>
                                            <p:strVal val="#ppt_h"/>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381000"/>
            <a:ext cx="8077200" cy="2554545"/>
          </a:xfrm>
          <a:prstGeom prst="rect">
            <a:avLst/>
          </a:prstGeom>
          <a:noFill/>
        </p:spPr>
        <p:txBody>
          <a:bodyPr wrap="square" rtlCol="0">
            <a:spAutoFit/>
          </a:bodyPr>
          <a:lstStyle/>
          <a:p>
            <a:r>
              <a:rPr lang="en-IE" sz="4000" dirty="0">
                <a:solidFill>
                  <a:schemeClr val="bg1"/>
                </a:solidFill>
                <a:effectLst>
                  <a:outerShdw blurRad="38100" dist="38100" dir="2700000" algn="tl">
                    <a:srgbClr val="000000">
                      <a:alpha val="43137"/>
                    </a:srgbClr>
                  </a:outerShdw>
                </a:effectLst>
              </a:rPr>
              <a:t>From this perspective, protecting biodiversity should be one of the primary goals of human life, the central human vocation.</a:t>
            </a:r>
            <a:endParaRPr lang="en-US" sz="4000" dirty="0">
              <a:solidFill>
                <a:schemeClr val="bg1"/>
              </a:solidFill>
              <a:effectLst>
                <a:outerShdw blurRad="38100" dist="38100" dir="2700000" algn="tl">
                  <a:srgbClr val="000000">
                    <a:alpha val="43137"/>
                  </a:srgbClr>
                </a:outerShdw>
              </a:effectLst>
            </a:endParaRPr>
          </a:p>
        </p:txBody>
      </p:sp>
      <p:pic>
        <p:nvPicPr>
          <p:cNvPr id="3" name="Picture 2" descr="biodiversity_0.jpg"/>
          <p:cNvPicPr>
            <a:picLocks noChangeAspect="1"/>
          </p:cNvPicPr>
          <p:nvPr/>
        </p:nvPicPr>
        <p:blipFill>
          <a:blip r:embed="rId2" cstate="email"/>
          <a:stretch>
            <a:fillRect/>
          </a:stretch>
        </p:blipFill>
        <p:spPr>
          <a:xfrm>
            <a:off x="76200" y="2971800"/>
            <a:ext cx="5181600" cy="3588258"/>
          </a:xfrm>
          <a:prstGeom prst="rect">
            <a:avLst/>
          </a:prstGeom>
        </p:spPr>
      </p:pic>
      <p:pic>
        <p:nvPicPr>
          <p:cNvPr id="4" name="Picture 3" descr="iucn_2016_logo.png"/>
          <p:cNvPicPr>
            <a:picLocks noChangeAspect="1"/>
          </p:cNvPicPr>
          <p:nvPr/>
        </p:nvPicPr>
        <p:blipFill>
          <a:blip r:embed="rId3" cstate="print"/>
          <a:srcRect r="47059"/>
          <a:stretch>
            <a:fillRect/>
          </a:stretch>
        </p:blipFill>
        <p:spPr>
          <a:xfrm>
            <a:off x="5334000" y="3276600"/>
            <a:ext cx="3792070" cy="3581400"/>
          </a:xfrm>
          <a:prstGeom prst="rect">
            <a:avLst/>
          </a:prstGeom>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par>
                                <p:cTn id="8" presetID="2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edge">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81000"/>
            <a:ext cx="8458200" cy="2862322"/>
          </a:xfrm>
          <a:prstGeom prst="rect">
            <a:avLst/>
          </a:prstGeom>
          <a:noFill/>
        </p:spPr>
        <p:txBody>
          <a:bodyPr wrap="square" rtlCol="0">
            <a:spAutoFit/>
          </a:bodyPr>
          <a:lstStyle/>
          <a:p>
            <a:r>
              <a:rPr lang="en-US" sz="3600" dirty="0">
                <a:solidFill>
                  <a:schemeClr val="bg1"/>
                </a:solidFill>
                <a:effectLst>
                  <a:outerShdw blurRad="38100" dist="38100" dir="2700000" algn="tl">
                    <a:srgbClr val="000000">
                      <a:alpha val="43137"/>
                    </a:srgbClr>
                  </a:outerShdw>
                </a:effectLst>
              </a:rPr>
              <a:t>The Catholic Church which presents itself as a pro-life Church, should take a special interest in the UN Convention on Biodiversity in Kunming in China in October 2020. </a:t>
            </a:r>
          </a:p>
        </p:txBody>
      </p:sp>
      <p:pic>
        <p:nvPicPr>
          <p:cNvPr id="3" name="Picture 2" descr="Biodiversity manual_pic.jpg"/>
          <p:cNvPicPr>
            <a:picLocks noChangeAspect="1"/>
          </p:cNvPicPr>
          <p:nvPr/>
        </p:nvPicPr>
        <p:blipFill>
          <a:blip r:embed="rId2" cstate="email"/>
          <a:srcRect/>
          <a:stretch>
            <a:fillRect/>
          </a:stretch>
        </p:blipFill>
        <p:spPr>
          <a:xfrm>
            <a:off x="3962400" y="3048000"/>
            <a:ext cx="4800600" cy="3320041"/>
          </a:xfrm>
          <a:prstGeom prst="flowChartAlternateProcess">
            <a:avLst/>
          </a:prstGeom>
        </p:spPr>
      </p:pic>
      <p:pic>
        <p:nvPicPr>
          <p:cNvPr id="4" name="Picture 3" descr="2010UNBiodiversityYr-02.jpg"/>
          <p:cNvPicPr>
            <a:picLocks noChangeAspect="1"/>
          </p:cNvPicPr>
          <p:nvPr/>
        </p:nvPicPr>
        <p:blipFill>
          <a:blip r:embed="rId3" cstate="email"/>
          <a:stretch>
            <a:fillRect/>
          </a:stretch>
        </p:blipFill>
        <p:spPr>
          <a:xfrm>
            <a:off x="838200" y="3352800"/>
            <a:ext cx="2514600" cy="2967228"/>
          </a:xfrm>
          <a:prstGeom prst="flowChartAlternateProcess">
            <a:avLst/>
          </a:prstGeom>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opefrancis1.jpg"/>
          <p:cNvPicPr>
            <a:picLocks noChangeAspect="1"/>
          </p:cNvPicPr>
          <p:nvPr/>
        </p:nvPicPr>
        <p:blipFill>
          <a:blip r:embed="rId2" cstate="print"/>
          <a:srcRect/>
          <a:stretch>
            <a:fillRect/>
          </a:stretch>
        </p:blipFill>
        <p:spPr>
          <a:xfrm>
            <a:off x="0" y="0"/>
            <a:ext cx="9144000" cy="6858000"/>
          </a:xfrm>
          <a:prstGeom prst="rect">
            <a:avLst/>
          </a:prstGeom>
        </p:spPr>
      </p:pic>
      <p:sp>
        <p:nvSpPr>
          <p:cNvPr id="2" name="TextBox 1"/>
          <p:cNvSpPr txBox="1"/>
          <p:nvPr/>
        </p:nvSpPr>
        <p:spPr>
          <a:xfrm>
            <a:off x="457200" y="457200"/>
            <a:ext cx="4800600" cy="5675336"/>
          </a:xfrm>
          <a:prstGeom prst="rect">
            <a:avLst/>
          </a:prstGeom>
          <a:noFill/>
        </p:spPr>
        <p:txBody>
          <a:bodyPr wrap="square" rtlCol="0">
            <a:spAutoFit/>
          </a:bodyPr>
          <a:lstStyle/>
          <a:p>
            <a:pPr>
              <a:lnSpc>
                <a:spcPts val="5500"/>
              </a:lnSpc>
            </a:pPr>
            <a:r>
              <a:rPr lang="en-IE" sz="4000" dirty="0"/>
              <a:t>In </a:t>
            </a:r>
            <a:r>
              <a:rPr lang="en-IE" sz="4000" i="1" dirty="0" err="1"/>
              <a:t>Laudato</a:t>
            </a:r>
            <a:r>
              <a:rPr lang="en-IE" sz="4000" i="1" dirty="0"/>
              <a:t> Si’ ,</a:t>
            </a:r>
            <a:r>
              <a:rPr lang="en-IE" sz="4000" dirty="0"/>
              <a:t>Pope Francis states that his message about environmental deterioration is addressed to </a:t>
            </a:r>
            <a:r>
              <a:rPr lang="en-IE" sz="4000" b="1" i="1" dirty="0">
                <a:solidFill>
                  <a:srgbClr val="660066"/>
                </a:solidFill>
              </a:rPr>
              <a:t>“all men and women of good will”</a:t>
            </a:r>
            <a:r>
              <a:rPr lang="en-IE" sz="4000" b="1" i="1" dirty="0"/>
              <a:t> </a:t>
            </a:r>
            <a:r>
              <a:rPr lang="en-IE" sz="3200" dirty="0"/>
              <a:t>(No. 3).</a:t>
            </a:r>
            <a:endParaRPr lang="en-US" sz="4000" dirty="0"/>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914400"/>
            <a:ext cx="8229600" cy="4708981"/>
          </a:xfrm>
          <a:prstGeom prst="rect">
            <a:avLst/>
          </a:prstGeom>
          <a:noFill/>
        </p:spPr>
        <p:txBody>
          <a:bodyPr wrap="square" rtlCol="0">
            <a:spAutoFit/>
          </a:bodyPr>
          <a:lstStyle/>
          <a:p>
            <a:pPr algn="ctr"/>
            <a:r>
              <a:rPr lang="en-IE" sz="4400" dirty="0">
                <a:solidFill>
                  <a:schemeClr val="bg1"/>
                </a:solidFill>
                <a:effectLst>
                  <a:outerShdw blurRad="38100" dist="38100" dir="2700000" algn="tl">
                    <a:srgbClr val="000000">
                      <a:alpha val="43137"/>
                    </a:srgbClr>
                  </a:outerShdw>
                </a:effectLst>
                <a:latin typeface="Comic Sans MS" pitchFamily="66" charset="0"/>
              </a:rPr>
              <a:t>Not overwhelmed by the sheer magnitude of the ecological </a:t>
            </a:r>
            <a:r>
              <a:rPr lang="en-IE" sz="4800" dirty="0">
                <a:solidFill>
                  <a:schemeClr val="bg1"/>
                </a:solidFill>
                <a:effectLst>
                  <a:outerShdw blurRad="38100" dist="38100" dir="2700000" algn="tl">
                    <a:srgbClr val="000000">
                      <a:alpha val="43137"/>
                    </a:srgbClr>
                  </a:outerShdw>
                </a:effectLst>
                <a:latin typeface="Comic Sans MS" pitchFamily="66" charset="0"/>
              </a:rPr>
              <a:t>cris</a:t>
            </a:r>
            <a:r>
              <a:rPr lang="en-IE" sz="4400" dirty="0">
                <a:solidFill>
                  <a:schemeClr val="bg1"/>
                </a:solidFill>
                <a:effectLst>
                  <a:outerShdw blurRad="38100" dist="38100" dir="2700000" algn="tl">
                    <a:srgbClr val="000000">
                      <a:alpha val="43137"/>
                    </a:srgbClr>
                  </a:outerShdw>
                </a:effectLst>
                <a:latin typeface="Comic Sans MS" pitchFamily="66" charset="0"/>
              </a:rPr>
              <a:t>is, he believes that </a:t>
            </a:r>
            <a:endParaRPr lang="en-IE" sz="4000" dirty="0">
              <a:solidFill>
                <a:schemeClr val="bg1"/>
              </a:solidFill>
              <a:effectLst>
                <a:outerShdw blurRad="38100" dist="38100" dir="2700000" algn="tl">
                  <a:srgbClr val="000000">
                    <a:alpha val="43137"/>
                  </a:srgbClr>
                </a:outerShdw>
              </a:effectLst>
              <a:latin typeface="Comic Sans MS" pitchFamily="66" charset="0"/>
            </a:endParaRPr>
          </a:p>
          <a:p>
            <a:pPr algn="ctr"/>
            <a:endParaRPr lang="en-IE" sz="4000" dirty="0">
              <a:solidFill>
                <a:schemeClr val="bg1"/>
              </a:solidFill>
              <a:effectLst>
                <a:outerShdw blurRad="38100" dist="38100" dir="2700000" algn="tl">
                  <a:srgbClr val="000000">
                    <a:alpha val="43137"/>
                  </a:srgbClr>
                </a:outerShdw>
              </a:effectLst>
              <a:latin typeface="Lucida Handwriting" pitchFamily="66" charset="0"/>
            </a:endParaRPr>
          </a:p>
          <a:p>
            <a:pPr algn="ctr"/>
            <a:r>
              <a:rPr lang="en-IE" sz="4800" dirty="0">
                <a:solidFill>
                  <a:srgbClr val="FFFF00"/>
                </a:solidFill>
                <a:effectLst>
                  <a:outerShdw blurRad="38100" dist="38100" dir="2700000" algn="tl">
                    <a:srgbClr val="000000">
                      <a:alpha val="43137"/>
                    </a:srgbClr>
                  </a:outerShdw>
                </a:effectLst>
                <a:latin typeface="Lucida Handwriting" pitchFamily="66" charset="0"/>
              </a:rPr>
              <a:t>“things can change”</a:t>
            </a:r>
            <a:r>
              <a:rPr lang="en-IE" sz="4800" dirty="0">
                <a:solidFill>
                  <a:srgbClr val="FFFF00"/>
                </a:solidFill>
                <a:effectLst>
                  <a:outerShdw blurRad="38100" dist="38100" dir="2700000" algn="tl">
                    <a:srgbClr val="000000">
                      <a:alpha val="43137"/>
                    </a:srgbClr>
                  </a:outerShdw>
                </a:effectLst>
              </a:rPr>
              <a:t> </a:t>
            </a:r>
          </a:p>
          <a:p>
            <a:pPr algn="ctr"/>
            <a:endParaRPr lang="en-IE" sz="4000" dirty="0">
              <a:solidFill>
                <a:schemeClr val="bg1"/>
              </a:solidFill>
              <a:effectLst>
                <a:outerShdw blurRad="38100" dist="38100" dir="2700000" algn="tl">
                  <a:srgbClr val="000000">
                    <a:alpha val="43137"/>
                  </a:srgbClr>
                </a:outerShdw>
              </a:effectLst>
            </a:endParaRPr>
          </a:p>
          <a:p>
            <a:pPr algn="ctr"/>
            <a:r>
              <a:rPr lang="en-IE" sz="3200" dirty="0">
                <a:solidFill>
                  <a:schemeClr val="bg1"/>
                </a:solidFill>
                <a:effectLst>
                  <a:outerShdw blurRad="38100" dist="38100" dir="2700000" algn="tl">
                    <a:srgbClr val="000000">
                      <a:alpha val="43137"/>
                    </a:srgbClr>
                  </a:outerShdw>
                </a:effectLst>
              </a:rPr>
              <a:t>(No. 13).</a:t>
            </a:r>
            <a:endParaRPr lang="en-US" sz="3600" dirty="0">
              <a:solidFill>
                <a:schemeClr val="bg1"/>
              </a:solidFill>
              <a:effectLst>
                <a:outerShdw blurRad="38100" dist="38100" dir="2700000" algn="tl">
                  <a:srgbClr val="000000">
                    <a:alpha val="43137"/>
                  </a:srgbClr>
                </a:outerShdw>
              </a:effectLst>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nd-in-Sky.jpg"/>
          <p:cNvPicPr>
            <a:picLocks noChangeAspect="1"/>
          </p:cNvPicPr>
          <p:nvPr/>
        </p:nvPicPr>
        <p:blipFill>
          <a:blip r:embed="rId2" cstate="email"/>
          <a:srcRect/>
          <a:stretch>
            <a:fillRect/>
          </a:stretch>
        </p:blipFill>
        <p:spPr>
          <a:xfrm>
            <a:off x="-76200" y="-28339"/>
            <a:ext cx="9220200" cy="6886339"/>
          </a:xfrm>
          <a:prstGeom prst="rect">
            <a:avLst/>
          </a:prstGeom>
        </p:spPr>
      </p:pic>
      <p:sp>
        <p:nvSpPr>
          <p:cNvPr id="2" name="TextBox 1"/>
          <p:cNvSpPr txBox="1"/>
          <p:nvPr/>
        </p:nvSpPr>
        <p:spPr>
          <a:xfrm rot="20948362">
            <a:off x="-249029" y="1214910"/>
            <a:ext cx="9727691" cy="707886"/>
          </a:xfrm>
          <a:prstGeom prst="rect">
            <a:avLst/>
          </a:prstGeom>
          <a:noFill/>
        </p:spPr>
        <p:txBody>
          <a:bodyPr wrap="square" rtlCol="0">
            <a:spAutoFit/>
          </a:bodyPr>
          <a:lstStyle/>
          <a:p>
            <a:pPr algn="ctr"/>
            <a:r>
              <a:rPr lang="en-PH" sz="4000" b="1" dirty="0">
                <a:solidFill>
                  <a:srgbClr val="FFFF00"/>
                </a:solidFill>
                <a:effectLst>
                  <a:outerShdw blurRad="38100" dist="38100" dir="2700000" algn="tl">
                    <a:srgbClr val="000000">
                      <a:alpha val="43137"/>
                    </a:srgbClr>
                  </a:outerShdw>
                </a:effectLst>
                <a:latin typeface="Lucida Handwriting" pitchFamily="66" charset="0"/>
              </a:rPr>
              <a:t>Young people demand change. </a:t>
            </a:r>
            <a:endParaRPr lang="en-US" sz="4000" b="1" dirty="0">
              <a:solidFill>
                <a:srgbClr val="FFFF00"/>
              </a:solidFill>
              <a:effectLst>
                <a:outerShdw blurRad="38100" dist="38100" dir="2700000" algn="tl">
                  <a:srgbClr val="000000">
                    <a:alpha val="43137"/>
                  </a:srgbClr>
                </a:outerShdw>
              </a:effectLst>
              <a:latin typeface="Lucida Handwriting" pitchFamily="66" charset="0"/>
            </a:endParaRPr>
          </a:p>
        </p:txBody>
      </p:sp>
      <p:sp>
        <p:nvSpPr>
          <p:cNvPr id="6" name="TextBox 5"/>
          <p:cNvSpPr txBox="1"/>
          <p:nvPr/>
        </p:nvSpPr>
        <p:spPr>
          <a:xfrm>
            <a:off x="457200" y="3687901"/>
            <a:ext cx="8382000" cy="3046988"/>
          </a:xfrm>
          <a:prstGeom prst="rect">
            <a:avLst/>
          </a:prstGeom>
          <a:noFill/>
        </p:spPr>
        <p:txBody>
          <a:bodyPr wrap="square" rtlCol="0">
            <a:spAutoFit/>
          </a:bodyPr>
          <a:lstStyle/>
          <a:p>
            <a:r>
              <a:rPr lang="en-PH" sz="4000" dirty="0">
                <a:solidFill>
                  <a:schemeClr val="bg1"/>
                </a:solidFill>
                <a:effectLst>
                  <a:outerShdw blurRad="38100" dist="38100" dir="2700000" algn="tl">
                    <a:srgbClr val="000000">
                      <a:alpha val="43137"/>
                    </a:srgbClr>
                  </a:outerShdw>
                </a:effectLst>
              </a:rPr>
              <a:t>They wonder how anyone can claim to be building a better future without thinking of the environmental crisis and the sufferings of the excluded. </a:t>
            </a:r>
            <a:r>
              <a:rPr lang="en-PH" sz="3200" dirty="0">
                <a:solidFill>
                  <a:schemeClr val="bg1"/>
                </a:solidFill>
                <a:effectLst>
                  <a:outerShdw blurRad="38100" dist="38100" dir="2700000" algn="tl">
                    <a:srgbClr val="000000">
                      <a:alpha val="43137"/>
                    </a:srgbClr>
                  </a:outerShdw>
                </a:effectLst>
              </a:rPr>
              <a:t>(No. 13)</a:t>
            </a:r>
            <a:endParaRPr lang="en-US" sz="4000" dirty="0">
              <a:solidFill>
                <a:schemeClr val="bg1"/>
              </a:solidFill>
              <a:effectLst>
                <a:outerShdw blurRad="38100" dist="38100" dir="2700000" algn="tl">
                  <a:srgbClr val="000000">
                    <a:alpha val="43137"/>
                  </a:srgbClr>
                </a:outerShdw>
              </a:effectLst>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ppt_h/2"/>
                                          </p:val>
                                        </p:tav>
                                        <p:tav tm="100000">
                                          <p:val>
                                            <p:strVal val="#ppt_y"/>
                                          </p:val>
                                        </p:tav>
                                      </p:tavLst>
                                    </p:anim>
                                    <p:anim calcmode="lin" valueType="num">
                                      <p:cBhvr>
                                        <p:cTn id="14" dur="500" fill="hold"/>
                                        <p:tgtEl>
                                          <p:spTgt spid="6"/>
                                        </p:tgtEl>
                                        <p:attrNameLst>
                                          <p:attrName>ppt_w</p:attrName>
                                        </p:attrNameLst>
                                      </p:cBhvr>
                                      <p:tavLst>
                                        <p:tav tm="0">
                                          <p:val>
                                            <p:strVal val="#ppt_w"/>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1066800"/>
            <a:ext cx="6934200" cy="5078313"/>
          </a:xfrm>
          <a:prstGeom prst="rect">
            <a:avLst/>
          </a:prstGeom>
          <a:noFill/>
        </p:spPr>
        <p:txBody>
          <a:bodyPr wrap="square" rtlCol="0">
            <a:spAutoFit/>
          </a:bodyPr>
          <a:lstStyle/>
          <a:p>
            <a:pPr algn="ctr">
              <a:lnSpc>
                <a:spcPct val="150000"/>
              </a:lnSpc>
            </a:pPr>
            <a:r>
              <a:rPr lang="en-IE" sz="4400" dirty="0">
                <a:solidFill>
                  <a:schemeClr val="bg1"/>
                </a:solidFill>
                <a:effectLst>
                  <a:outerShdw blurRad="38100" dist="38100" dir="2700000" algn="tl">
                    <a:srgbClr val="000000">
                      <a:alpha val="43137"/>
                    </a:srgbClr>
                  </a:outerShdw>
                </a:effectLst>
                <a:latin typeface="Lucida Handwriting" pitchFamily="66" charset="0"/>
              </a:rPr>
              <a:t>“</a:t>
            </a:r>
            <a:r>
              <a:rPr lang="en-IE" sz="4400" cap="all" dirty="0">
                <a:solidFill>
                  <a:srgbClr val="FFFF00"/>
                </a:solidFill>
                <a:effectLst>
                  <a:outerShdw blurRad="38100" dist="38100" dir="2700000" algn="tl">
                    <a:srgbClr val="000000">
                      <a:alpha val="43137"/>
                    </a:srgbClr>
                  </a:outerShdw>
                </a:effectLst>
                <a:latin typeface="Lucida Handwriting" pitchFamily="66" charset="0"/>
              </a:rPr>
              <a:t>Change</a:t>
            </a:r>
            <a:r>
              <a:rPr lang="en-IE" sz="4400" dirty="0">
                <a:solidFill>
                  <a:schemeClr val="bg1"/>
                </a:solidFill>
                <a:effectLst>
                  <a:outerShdw blurRad="38100" dist="38100" dir="2700000" algn="tl">
                    <a:srgbClr val="000000">
                      <a:alpha val="43137"/>
                    </a:srgbClr>
                  </a:outerShdw>
                </a:effectLst>
                <a:latin typeface="Lucida Handwriting" pitchFamily="66" charset="0"/>
              </a:rPr>
              <a:t> is impossible without </a:t>
            </a:r>
            <a:r>
              <a:rPr lang="en-IE" sz="4400" dirty="0">
                <a:solidFill>
                  <a:srgbClr val="FFFF00"/>
                </a:solidFill>
                <a:effectLst>
                  <a:outerShdw blurRad="38100" dist="38100" dir="2700000" algn="tl">
                    <a:srgbClr val="000000">
                      <a:alpha val="43137"/>
                    </a:srgbClr>
                  </a:outerShdw>
                </a:effectLst>
                <a:latin typeface="Lucida Handwriting" pitchFamily="66" charset="0"/>
              </a:rPr>
              <a:t>motivation</a:t>
            </a:r>
            <a:r>
              <a:rPr lang="en-IE" sz="4400" dirty="0">
                <a:solidFill>
                  <a:schemeClr val="bg1"/>
                </a:solidFill>
                <a:effectLst>
                  <a:outerShdw blurRad="38100" dist="38100" dir="2700000" algn="tl">
                    <a:srgbClr val="000000">
                      <a:alpha val="43137"/>
                    </a:srgbClr>
                  </a:outerShdw>
                </a:effectLst>
                <a:latin typeface="Lucida Handwriting" pitchFamily="66" charset="0"/>
              </a:rPr>
              <a:t> and a process of </a:t>
            </a:r>
            <a:r>
              <a:rPr lang="en-IE" sz="4400" dirty="0">
                <a:solidFill>
                  <a:srgbClr val="FFFF00"/>
                </a:solidFill>
                <a:effectLst>
                  <a:outerShdw blurRad="38100" dist="38100" dir="2700000" algn="tl">
                    <a:srgbClr val="000000">
                      <a:alpha val="43137"/>
                    </a:srgbClr>
                  </a:outerShdw>
                </a:effectLst>
                <a:latin typeface="Lucida Handwriting" pitchFamily="66" charset="0"/>
              </a:rPr>
              <a:t>education</a:t>
            </a:r>
            <a:r>
              <a:rPr lang="en-IE" sz="4400" dirty="0">
                <a:solidFill>
                  <a:schemeClr val="bg1"/>
                </a:solidFill>
                <a:effectLst>
                  <a:outerShdw blurRad="38100" dist="38100" dir="2700000" algn="tl">
                    <a:srgbClr val="000000">
                      <a:alpha val="43137"/>
                    </a:srgbClr>
                  </a:outerShdw>
                </a:effectLst>
                <a:latin typeface="Lucida Handwriting" pitchFamily="66" charset="0"/>
              </a:rPr>
              <a:t>” </a:t>
            </a:r>
            <a:r>
              <a:rPr lang="en-IE" sz="4000" dirty="0">
                <a:solidFill>
                  <a:schemeClr val="bg1"/>
                </a:solidFill>
                <a:effectLst>
                  <a:outerShdw blurRad="38100" dist="38100" dir="2700000" algn="tl">
                    <a:srgbClr val="000000">
                      <a:alpha val="43137"/>
                    </a:srgbClr>
                  </a:outerShdw>
                </a:effectLst>
                <a:latin typeface="Comic Sans MS" pitchFamily="66" charset="0"/>
              </a:rPr>
              <a:t>(No. 15).</a:t>
            </a:r>
            <a:endParaRPr lang="en-US" sz="4400" dirty="0">
              <a:solidFill>
                <a:schemeClr val="bg1"/>
              </a:solidFill>
              <a:effectLst>
                <a:outerShdw blurRad="38100" dist="38100" dir="2700000" algn="tl">
                  <a:srgbClr val="000000">
                    <a:alpha val="43137"/>
                  </a:srgbClr>
                </a:outerShdw>
              </a:effectLst>
              <a:latin typeface="Comic Sans MS" pitchFamily="66" charset="0"/>
            </a:endParaRPr>
          </a:p>
        </p:txBody>
      </p:sp>
    </p:spTree>
  </p:cSld>
  <p:clrMapOvr>
    <a:masterClrMapping/>
  </p:clrMapOvr>
  <p:transition spd="med">
    <p:wipe dir="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1-08-23PPS (76).JPG"/>
          <p:cNvPicPr>
            <a:picLocks noChangeAspect="1"/>
          </p:cNvPicPr>
          <p:nvPr/>
        </p:nvPicPr>
        <p:blipFill>
          <a:blip r:embed="rId2" cstate="email"/>
          <a:stretch>
            <a:fillRect/>
          </a:stretch>
        </p:blipFill>
        <p:spPr>
          <a:xfrm>
            <a:off x="0" y="0"/>
            <a:ext cx="9144000" cy="6858000"/>
          </a:xfrm>
          <a:prstGeom prst="rect">
            <a:avLst/>
          </a:prstGeom>
        </p:spPr>
      </p:pic>
      <p:sp>
        <p:nvSpPr>
          <p:cNvPr id="2" name="TextBox 1"/>
          <p:cNvSpPr txBox="1"/>
          <p:nvPr/>
        </p:nvSpPr>
        <p:spPr>
          <a:xfrm>
            <a:off x="533400" y="2514600"/>
            <a:ext cx="3200400" cy="3108543"/>
          </a:xfrm>
          <a:prstGeom prst="rect">
            <a:avLst/>
          </a:prstGeom>
          <a:noFill/>
        </p:spPr>
        <p:txBody>
          <a:bodyPr wrap="square" rtlCol="0">
            <a:spAutoFit/>
          </a:bodyPr>
          <a:lstStyle/>
          <a:p>
            <a:r>
              <a:rPr lang="en-US" sz="4000" dirty="0">
                <a:solidFill>
                  <a:schemeClr val="bg1"/>
                </a:solidFill>
                <a:effectLst>
                  <a:glow rad="101600">
                    <a:srgbClr val="660066">
                      <a:alpha val="60000"/>
                    </a:srgbClr>
                  </a:glow>
                </a:effectLst>
              </a:rPr>
              <a:t>to feeling </a:t>
            </a:r>
            <a:r>
              <a:rPr lang="en-US" sz="4000" b="1" i="1" dirty="0">
                <a:solidFill>
                  <a:schemeClr val="bg1"/>
                </a:solidFill>
                <a:effectLst>
                  <a:glow rad="101600">
                    <a:srgbClr val="660066">
                      <a:alpha val="60000"/>
                    </a:srgbClr>
                  </a:glow>
                </a:effectLst>
              </a:rPr>
              <a:t>“intimately united to all that exists.” </a:t>
            </a:r>
            <a:r>
              <a:rPr lang="en-US" sz="3200" dirty="0">
                <a:solidFill>
                  <a:schemeClr val="bg1"/>
                </a:solidFill>
                <a:effectLst>
                  <a:glow rad="101600">
                    <a:srgbClr val="660066">
                      <a:alpha val="60000"/>
                    </a:srgbClr>
                  </a:glow>
                </a:effectLst>
              </a:rPr>
              <a:t>(No. 11)</a:t>
            </a:r>
            <a:r>
              <a:rPr lang="en-US" sz="3200" i="1" dirty="0">
                <a:solidFill>
                  <a:schemeClr val="bg1"/>
                </a:solidFill>
                <a:effectLst>
                  <a:glow rad="101600">
                    <a:srgbClr val="660066">
                      <a:alpha val="60000"/>
                    </a:srgbClr>
                  </a:glow>
                </a:effectLst>
              </a:rPr>
              <a:t>. </a:t>
            </a:r>
            <a:r>
              <a:rPr lang="en-US" sz="3600" dirty="0">
                <a:solidFill>
                  <a:schemeClr val="bg1"/>
                </a:solidFill>
                <a:effectLst>
                  <a:glow rad="101600">
                    <a:srgbClr val="660066">
                      <a:alpha val="60000"/>
                    </a:srgbClr>
                  </a:glow>
                </a:effectLst>
              </a:rPr>
              <a:t>?</a:t>
            </a:r>
            <a:endParaRPr lang="en-US" sz="4000" dirty="0">
              <a:solidFill>
                <a:schemeClr val="bg1"/>
              </a:solidFill>
              <a:effectLst>
                <a:glow rad="101600">
                  <a:srgbClr val="660066">
                    <a:alpha val="60000"/>
                  </a:srgbClr>
                </a:glow>
              </a:effectLst>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457200"/>
            <a:ext cx="8229600" cy="5632311"/>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rPr>
              <a:t>As someone who has been involved in environmental theology in the Philippines and Ireland for almost 40 years, I am convinced that </a:t>
            </a:r>
            <a:r>
              <a:rPr lang="en-US" sz="4000" dirty="0">
                <a:solidFill>
                  <a:srgbClr val="FFFF00"/>
                </a:solidFill>
                <a:effectLst>
                  <a:outerShdw blurRad="38100" dist="38100" dir="2700000" algn="tl">
                    <a:srgbClr val="000000">
                      <a:alpha val="43137"/>
                    </a:srgbClr>
                  </a:outerShdw>
                </a:effectLst>
              </a:rPr>
              <a:t>without serious and education at an individual and community level  </a:t>
            </a:r>
            <a:r>
              <a:rPr lang="en-US" sz="4000" i="1" dirty="0" err="1">
                <a:solidFill>
                  <a:srgbClr val="FFFF00"/>
                </a:solidFill>
                <a:effectLst>
                  <a:outerShdw blurRad="38100" dist="38100" dir="2700000" algn="tl">
                    <a:srgbClr val="000000">
                      <a:alpha val="43137"/>
                    </a:srgbClr>
                  </a:outerShdw>
                </a:effectLst>
              </a:rPr>
              <a:t>Laudato</a:t>
            </a:r>
            <a:r>
              <a:rPr lang="en-US" sz="4000" i="1" dirty="0">
                <a:solidFill>
                  <a:srgbClr val="FFFF00"/>
                </a:solidFill>
                <a:effectLst>
                  <a:outerShdw blurRad="38100" dist="38100" dir="2700000" algn="tl">
                    <a:srgbClr val="000000">
                      <a:alpha val="43137"/>
                    </a:srgbClr>
                  </a:outerShdw>
                </a:effectLst>
              </a:rPr>
              <a:t> </a:t>
            </a:r>
            <a:r>
              <a:rPr lang="en-US" sz="4000" i="1" dirty="0" err="1">
                <a:solidFill>
                  <a:srgbClr val="FFFF00"/>
                </a:solidFill>
                <a:effectLst>
                  <a:outerShdw blurRad="38100" dist="38100" dir="2700000" algn="tl">
                    <a:srgbClr val="000000">
                      <a:alpha val="43137"/>
                    </a:srgbClr>
                  </a:outerShdw>
                </a:effectLst>
              </a:rPr>
              <a:t>Si</a:t>
            </a:r>
            <a:r>
              <a:rPr lang="en-US" sz="4000" i="1" dirty="0">
                <a:solidFill>
                  <a:srgbClr val="FFFF00"/>
                </a:solidFill>
                <a:effectLst>
                  <a:outerShdw blurRad="38100" dist="38100" dir="2700000" algn="tl">
                    <a:srgbClr val="000000">
                      <a:alpha val="43137"/>
                    </a:srgbClr>
                  </a:outerShdw>
                </a:effectLst>
              </a:rPr>
              <a:t>’ </a:t>
            </a:r>
            <a:r>
              <a:rPr lang="en-US" sz="4000" dirty="0">
                <a:solidFill>
                  <a:srgbClr val="FFFF00"/>
                </a:solidFill>
                <a:effectLst>
                  <a:outerShdw blurRad="38100" dist="38100" dir="2700000" algn="tl">
                    <a:srgbClr val="000000">
                      <a:alpha val="43137"/>
                    </a:srgbClr>
                  </a:outerShdw>
                </a:effectLst>
              </a:rPr>
              <a:t>will be ineffective</a:t>
            </a:r>
            <a:r>
              <a:rPr lang="en-US" sz="4000" dirty="0">
                <a:solidFill>
                  <a:schemeClr val="bg1"/>
                </a:solidFill>
                <a:effectLst>
                  <a:outerShdw blurRad="38100" dist="38100" dir="2700000" algn="tl">
                    <a:srgbClr val="000000">
                      <a:alpha val="43137"/>
                    </a:srgbClr>
                  </a:outerShdw>
                </a:effectLst>
              </a:rPr>
              <a:t>, because what is called for here will involve massive changes. </a:t>
            </a:r>
          </a:p>
        </p:txBody>
      </p:sp>
    </p:spTree>
  </p:cSld>
  <p:clrMapOvr>
    <a:masterClrMapping/>
  </p:clrMapOvr>
  <p:transition spd="med">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audato_si2.jpg"/>
          <p:cNvPicPr>
            <a:picLocks noChangeAspect="1"/>
          </p:cNvPicPr>
          <p:nvPr/>
        </p:nvPicPr>
        <p:blipFill>
          <a:blip r:embed="rId2" cstate="email"/>
          <a:srcRect/>
          <a:stretch>
            <a:fillRect/>
          </a:stretch>
        </p:blipFill>
        <p:spPr>
          <a:xfrm>
            <a:off x="5257800" y="3276600"/>
            <a:ext cx="3502702" cy="3142129"/>
          </a:xfrm>
          <a:prstGeom prst="ellipse">
            <a:avLst/>
          </a:prstGeom>
        </p:spPr>
      </p:pic>
      <p:sp>
        <p:nvSpPr>
          <p:cNvPr id="2" name="TextBox 1"/>
          <p:cNvSpPr txBox="1"/>
          <p:nvPr/>
        </p:nvSpPr>
        <p:spPr>
          <a:xfrm>
            <a:off x="381000" y="685800"/>
            <a:ext cx="5105400" cy="5509200"/>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rPr>
              <a:t>This document “which is now added to the Church’s social teaching, can help us to acknowledge the </a:t>
            </a:r>
            <a:r>
              <a:rPr lang="en-US" sz="4000" b="1" i="1" dirty="0">
                <a:solidFill>
                  <a:srgbClr val="FFCC99"/>
                </a:solidFill>
                <a:effectLst>
                  <a:outerShdw blurRad="38100" dist="38100" dir="2700000" algn="tl">
                    <a:srgbClr val="000000">
                      <a:alpha val="43137"/>
                    </a:srgbClr>
                  </a:outerShdw>
                </a:effectLst>
              </a:rPr>
              <a:t>appeal, immensity and urgency </a:t>
            </a:r>
            <a:r>
              <a:rPr lang="en-US" sz="4000" dirty="0">
                <a:solidFill>
                  <a:schemeClr val="bg1"/>
                </a:solidFill>
                <a:effectLst>
                  <a:outerShdw blurRad="38100" dist="38100" dir="2700000" algn="tl">
                    <a:srgbClr val="000000">
                      <a:alpha val="43137"/>
                    </a:srgbClr>
                  </a:outerShdw>
                </a:effectLst>
              </a:rPr>
              <a:t>of the challenge we face” </a:t>
            </a:r>
            <a:r>
              <a:rPr lang="en-US" sz="3200" dirty="0">
                <a:solidFill>
                  <a:schemeClr val="bg1"/>
                </a:solidFill>
                <a:effectLst>
                  <a:outerShdw blurRad="38100" dist="38100" dir="2700000" algn="tl">
                    <a:srgbClr val="000000">
                      <a:alpha val="43137"/>
                    </a:srgbClr>
                  </a:outerShdw>
                </a:effectLst>
              </a:rPr>
              <a:t>(No. 15). </a:t>
            </a:r>
            <a:endParaRPr lang="en-US" sz="4000" dirty="0">
              <a:solidFill>
                <a:schemeClr val="bg1"/>
              </a:solidFill>
              <a:effectLst>
                <a:outerShdw blurRad="38100" dist="38100" dir="2700000" algn="tl">
                  <a:srgbClr val="000000">
                    <a:alpha val="43137"/>
                  </a:srgbClr>
                </a:outerShdw>
              </a:effectLst>
            </a:endParaRPr>
          </a:p>
        </p:txBody>
      </p:sp>
    </p:spTree>
  </p:cSld>
  <p:clrMapOvr>
    <a:masterClrMapping/>
  </p:clrMapOvr>
  <p:transition spd="med">
    <p:wipe dir="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xplosion 1 3"/>
          <p:cNvSpPr/>
          <p:nvPr/>
        </p:nvSpPr>
        <p:spPr>
          <a:xfrm>
            <a:off x="304800" y="0"/>
            <a:ext cx="8534400" cy="7162800"/>
          </a:xfrm>
          <a:prstGeom prst="irregularSeal1">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extBox 1"/>
          <p:cNvSpPr txBox="1"/>
          <p:nvPr/>
        </p:nvSpPr>
        <p:spPr>
          <a:xfrm>
            <a:off x="533400" y="1143000"/>
            <a:ext cx="8229600" cy="5078313"/>
          </a:xfrm>
          <a:prstGeom prst="rect">
            <a:avLst/>
          </a:prstGeom>
          <a:noFill/>
        </p:spPr>
        <p:txBody>
          <a:bodyPr wrap="square" rtlCol="0">
            <a:spAutoFit/>
          </a:bodyPr>
          <a:lstStyle/>
          <a:p>
            <a:pPr algn="ctr">
              <a:lnSpc>
                <a:spcPct val="150000"/>
              </a:lnSpc>
            </a:pPr>
            <a:r>
              <a:rPr lang="en-US" sz="5400" b="1" dirty="0">
                <a:solidFill>
                  <a:schemeClr val="bg1"/>
                </a:solidFill>
                <a:effectLst>
                  <a:outerShdw blurRad="38100" dist="38100" dir="2700000" algn="tl">
                    <a:srgbClr val="000000">
                      <a:alpha val="43137"/>
                    </a:srgbClr>
                  </a:outerShdw>
                </a:effectLst>
                <a:latin typeface="Lucida Handwriting" pitchFamily="66" charset="0"/>
              </a:rPr>
              <a:t>Without extensive education, </a:t>
            </a:r>
          </a:p>
          <a:p>
            <a:pPr algn="ctr">
              <a:lnSpc>
                <a:spcPct val="150000"/>
              </a:lnSpc>
            </a:pPr>
            <a:r>
              <a:rPr lang="en-US" sz="5400" b="1" dirty="0">
                <a:solidFill>
                  <a:schemeClr val="bg1"/>
                </a:solidFill>
                <a:effectLst>
                  <a:outerShdw blurRad="38100" dist="38100" dir="2700000" algn="tl">
                    <a:srgbClr val="000000">
                      <a:alpha val="43137"/>
                    </a:srgbClr>
                  </a:outerShdw>
                </a:effectLst>
                <a:latin typeface="Lucida Handwriting" pitchFamily="66" charset="0"/>
              </a:rPr>
              <a:t>nothing will happen.</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P2-be-not-afraid.jpg"/>
          <p:cNvPicPr>
            <a:picLocks noChangeAspect="1"/>
          </p:cNvPicPr>
          <p:nvPr/>
        </p:nvPicPr>
        <p:blipFill>
          <a:blip r:embed="rId2" cstate="email"/>
          <a:srcRect/>
          <a:stretch>
            <a:fillRect/>
          </a:stretch>
        </p:blipFill>
        <p:spPr>
          <a:xfrm>
            <a:off x="5181600" y="1486747"/>
            <a:ext cx="3962400" cy="5371253"/>
          </a:xfrm>
          <a:prstGeom prst="rect">
            <a:avLst/>
          </a:prstGeom>
          <a:effectLst>
            <a:softEdge rad="635000"/>
          </a:effectLst>
        </p:spPr>
      </p:pic>
      <p:sp>
        <p:nvSpPr>
          <p:cNvPr id="2" name="TextBox 1"/>
          <p:cNvSpPr txBox="1"/>
          <p:nvPr/>
        </p:nvSpPr>
        <p:spPr>
          <a:xfrm>
            <a:off x="304800" y="228600"/>
            <a:ext cx="8839200" cy="1754326"/>
          </a:xfrm>
          <a:prstGeom prst="rect">
            <a:avLst/>
          </a:prstGeom>
          <a:noFill/>
        </p:spPr>
        <p:txBody>
          <a:bodyPr wrap="square" rtlCol="0">
            <a:spAutoFit/>
          </a:bodyPr>
          <a:lstStyle/>
          <a:p>
            <a:r>
              <a:rPr lang="en-US" sz="3600" dirty="0">
                <a:solidFill>
                  <a:schemeClr val="bg1"/>
                </a:solidFill>
                <a:effectLst>
                  <a:outerShdw blurRad="38100" dist="38100" dir="2700000" algn="tl">
                    <a:srgbClr val="000000">
                      <a:alpha val="43137"/>
                    </a:srgbClr>
                  </a:outerShdw>
                </a:effectLst>
              </a:rPr>
              <a:t>Twenty-five years ago Pope John Paul II published </a:t>
            </a:r>
            <a:r>
              <a:rPr lang="en-US" sz="3600" dirty="0">
                <a:solidFill>
                  <a:srgbClr val="FFCC99"/>
                </a:solidFill>
                <a:effectLst>
                  <a:outerShdw blurRad="38100" dist="38100" dir="2700000" algn="tl">
                    <a:srgbClr val="000000">
                      <a:alpha val="43137"/>
                    </a:srgbClr>
                  </a:outerShdw>
                </a:effectLst>
              </a:rPr>
              <a:t>“Peace with God the Creator: Peace with all of Creation.” </a:t>
            </a:r>
          </a:p>
        </p:txBody>
      </p:sp>
      <p:sp>
        <p:nvSpPr>
          <p:cNvPr id="3" name="TextBox 2"/>
          <p:cNvSpPr txBox="1"/>
          <p:nvPr/>
        </p:nvSpPr>
        <p:spPr>
          <a:xfrm>
            <a:off x="228600" y="2057400"/>
            <a:ext cx="5562600" cy="4401205"/>
          </a:xfrm>
          <a:prstGeom prst="rect">
            <a:avLst/>
          </a:prstGeom>
          <a:noFill/>
        </p:spPr>
        <p:txBody>
          <a:bodyPr wrap="square" rtlCol="0">
            <a:spAutoFit/>
          </a:bodyPr>
          <a:lstStyle/>
          <a:p>
            <a:pPr algn="ctr"/>
            <a:r>
              <a:rPr lang="en-US" sz="4000"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“In our day there is a growing awareness that </a:t>
            </a:r>
            <a:r>
              <a:rPr lang="en-US" sz="4000" b="1" i="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world peace is threatened … by a lack of due respect for nature </a:t>
            </a:r>
            <a:r>
              <a:rPr lang="en-US" sz="4000"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(and) by the plundering of natural resources.” </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381000"/>
            <a:ext cx="8077200" cy="4339650"/>
          </a:xfrm>
          <a:prstGeom prst="rect">
            <a:avLst/>
          </a:prstGeom>
          <a:noFill/>
        </p:spPr>
        <p:txBody>
          <a:bodyPr wrap="square" rtlCol="0">
            <a:spAutoFit/>
          </a:bodyPr>
          <a:lstStyle/>
          <a:p>
            <a:r>
              <a:rPr lang="en-US" sz="3600" dirty="0">
                <a:solidFill>
                  <a:schemeClr val="bg1"/>
                </a:solidFill>
                <a:effectLst>
                  <a:outerShdw blurRad="38100" dist="38100" dir="2700000" algn="tl">
                    <a:srgbClr val="000000">
                      <a:alpha val="43137"/>
                    </a:srgbClr>
                  </a:outerShdw>
                </a:effectLst>
              </a:rPr>
              <a:t>He ends that first paragraph with the words </a:t>
            </a:r>
            <a:r>
              <a:rPr lang="en-US" sz="4000"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“moreover, a new </a:t>
            </a:r>
            <a:r>
              <a:rPr lang="en-US" sz="4000" b="1" i="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ecological awareness is beginning to emerge </a:t>
            </a:r>
            <a:r>
              <a:rPr lang="en-US" sz="4000"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which rather than being downplayed, ought </a:t>
            </a:r>
            <a:r>
              <a:rPr lang="en-US" sz="4000" i="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to be encouraged </a:t>
            </a:r>
            <a:r>
              <a:rPr lang="en-US" sz="4000"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to develop into </a:t>
            </a:r>
            <a:r>
              <a:rPr lang="en-US" sz="4000" i="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concrete programs and initiatives.</a:t>
            </a:r>
            <a:r>
              <a:rPr lang="en-US" sz="4000"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p>
        </p:txBody>
      </p:sp>
      <p:pic>
        <p:nvPicPr>
          <p:cNvPr id="4" name="Picture 3" descr="Christian Ecology Link.jpg"/>
          <p:cNvPicPr>
            <a:picLocks noChangeAspect="1"/>
          </p:cNvPicPr>
          <p:nvPr/>
        </p:nvPicPr>
        <p:blipFill>
          <a:blip r:embed="rId2" cstate="email"/>
          <a:stretch>
            <a:fillRect/>
          </a:stretch>
        </p:blipFill>
        <p:spPr>
          <a:xfrm>
            <a:off x="2819400" y="4599534"/>
            <a:ext cx="4023360" cy="2258466"/>
          </a:xfrm>
          <a:prstGeom prst="rect">
            <a:avLst/>
          </a:prstGeom>
        </p:spPr>
      </p:pic>
      <p:pic>
        <p:nvPicPr>
          <p:cNvPr id="5" name="Picture 4" descr="Greenpeace-logo1.bmp"/>
          <p:cNvPicPr>
            <a:picLocks noChangeAspect="1"/>
          </p:cNvPicPr>
          <p:nvPr/>
        </p:nvPicPr>
        <p:blipFill>
          <a:blip r:embed="rId3" cstate="email"/>
          <a:stretch>
            <a:fillRect/>
          </a:stretch>
        </p:blipFill>
        <p:spPr>
          <a:xfrm>
            <a:off x="0" y="4936874"/>
            <a:ext cx="2819400" cy="1921126"/>
          </a:xfrm>
          <a:prstGeom prst="rect">
            <a:avLst/>
          </a:prstGeom>
        </p:spPr>
      </p:pic>
      <p:pic>
        <p:nvPicPr>
          <p:cNvPr id="6" name="Picture 5" descr="DSCN2133.JPG"/>
          <p:cNvPicPr>
            <a:picLocks noChangeAspect="1"/>
          </p:cNvPicPr>
          <p:nvPr/>
        </p:nvPicPr>
        <p:blipFill>
          <a:blip r:embed="rId4" cstate="email"/>
          <a:stretch>
            <a:fillRect/>
          </a:stretch>
        </p:blipFill>
        <p:spPr>
          <a:xfrm>
            <a:off x="6781800" y="3759200"/>
            <a:ext cx="2362200" cy="3149600"/>
          </a:xfrm>
          <a:prstGeom prst="rect">
            <a:avLst/>
          </a:prstGeom>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rot="21049062">
            <a:off x="305145" y="921425"/>
            <a:ext cx="8789577" cy="1323439"/>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latin typeface="Lucida Sans" pitchFamily="34" charset="0"/>
              </a:rPr>
              <a:t>Unfortunately, this vision of Pope John Paul II failed miserably. </a:t>
            </a:r>
          </a:p>
        </p:txBody>
      </p:sp>
      <p:sp>
        <p:nvSpPr>
          <p:cNvPr id="3" name="TextBox 2"/>
          <p:cNvSpPr txBox="1"/>
          <p:nvPr/>
        </p:nvSpPr>
        <p:spPr>
          <a:xfrm>
            <a:off x="914400" y="3276600"/>
            <a:ext cx="7543800" cy="2554545"/>
          </a:xfrm>
          <a:prstGeom prst="rect">
            <a:avLst/>
          </a:prstGeom>
          <a:noFill/>
        </p:spPr>
        <p:txBody>
          <a:bodyPr wrap="square" rtlCol="0">
            <a:spAutoFit/>
          </a:bodyPr>
          <a:lstStyle/>
          <a:p>
            <a:pPr algn="r"/>
            <a:r>
              <a:rPr lang="en-US" sz="4000" dirty="0">
                <a:solidFill>
                  <a:srgbClr val="FFFF00"/>
                </a:solidFill>
                <a:effectLst>
                  <a:outerShdw blurRad="38100" dist="38100" dir="2700000" algn="tl">
                    <a:srgbClr val="000000">
                      <a:alpha val="43137"/>
                    </a:srgbClr>
                  </a:outerShdw>
                </a:effectLst>
              </a:rPr>
              <a:t>Very few Catholic communities embraced the task of working to protect the poor and the embattled earth. </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609600"/>
            <a:ext cx="7162800" cy="5570756"/>
          </a:xfrm>
          <a:prstGeom prst="rect">
            <a:avLst/>
          </a:prstGeom>
          <a:noFill/>
        </p:spPr>
        <p:txBody>
          <a:bodyPr wrap="square" rtlCol="0">
            <a:spAutoFit/>
          </a:bodyPr>
          <a:lstStyle/>
          <a:p>
            <a:r>
              <a:rPr lang="en-US" sz="4000"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“an </a:t>
            </a:r>
            <a:r>
              <a:rPr lang="en-US" sz="4400" b="1" i="1" dirty="0">
                <a:solidFill>
                  <a:srgbClr val="FFCC99"/>
                </a:solidFill>
                <a:effectLst>
                  <a:outerShdw blurRad="38100" dist="38100" dir="2700000" algn="tl">
                    <a:srgbClr val="000000">
                      <a:alpha val="43137"/>
                    </a:srgbClr>
                  </a:outerShdw>
                </a:effectLst>
                <a:latin typeface="Times New Roman" pitchFamily="18" charset="0"/>
                <a:cs typeface="Times New Roman" pitchFamily="18" charset="0"/>
              </a:rPr>
              <a:t>education in ecological responsibility </a:t>
            </a:r>
            <a:r>
              <a:rPr lang="en-US" sz="4000"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is an </a:t>
            </a:r>
            <a:r>
              <a:rPr lang="en-US" sz="4800" i="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urgent</a:t>
            </a:r>
            <a:endParaRPr lang="en-US" sz="3600"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a:p>
            <a:pPr lvl="2">
              <a:spcBef>
                <a:spcPts val="1200"/>
              </a:spcBef>
              <a:spcAft>
                <a:spcPts val="1200"/>
              </a:spcAft>
              <a:buClr>
                <a:srgbClr val="FF0000"/>
              </a:buClr>
              <a:buFont typeface="Wingdings" pitchFamily="2" charset="2"/>
              <a:buChar char="§"/>
            </a:pPr>
            <a:r>
              <a:rPr lang="en-US" sz="4000"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responsibility for</a:t>
            </a:r>
            <a:r>
              <a:rPr lang="en-US" sz="4000" b="1" i="1" dirty="0">
                <a:solidFill>
                  <a:schemeClr val="bg1"/>
                </a:solidFill>
                <a:effectLst>
                  <a:glow rad="101600">
                    <a:srgbClr val="660066">
                      <a:alpha val="60000"/>
                    </a:srgbClr>
                  </a:glow>
                  <a:outerShdw blurRad="38100" dist="38100" dir="2700000" algn="tl">
                    <a:srgbClr val="000000">
                      <a:alpha val="43137"/>
                    </a:srgbClr>
                  </a:outerShdw>
                </a:effectLst>
                <a:latin typeface="Times New Roman" pitchFamily="18" charset="0"/>
                <a:cs typeface="Times New Roman" pitchFamily="18" charset="0"/>
              </a:rPr>
              <a:t> oneself</a:t>
            </a:r>
            <a:r>
              <a:rPr lang="en-US" sz="4000"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p>
          <a:p>
            <a:pPr lvl="2">
              <a:spcBef>
                <a:spcPts val="1200"/>
              </a:spcBef>
              <a:spcAft>
                <a:spcPts val="1200"/>
              </a:spcAft>
              <a:buClr>
                <a:srgbClr val="FF0000"/>
              </a:buClr>
              <a:buFont typeface="Wingdings" pitchFamily="2" charset="2"/>
              <a:buChar char="§"/>
            </a:pPr>
            <a:r>
              <a:rPr lang="en-US" sz="4000"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for </a:t>
            </a:r>
            <a:r>
              <a:rPr lang="en-US" sz="4000" b="1" i="1" dirty="0">
                <a:solidFill>
                  <a:schemeClr val="bg1"/>
                </a:solidFill>
                <a:effectLst>
                  <a:glow rad="101600">
                    <a:srgbClr val="C00000">
                      <a:alpha val="60000"/>
                    </a:srgbClr>
                  </a:glow>
                  <a:outerShdw blurRad="38100" dist="38100" dir="2700000" algn="tl">
                    <a:srgbClr val="000000">
                      <a:alpha val="43137"/>
                    </a:srgbClr>
                  </a:outerShdw>
                </a:effectLst>
                <a:latin typeface="Times New Roman" pitchFamily="18" charset="0"/>
                <a:cs typeface="Times New Roman" pitchFamily="18" charset="0"/>
              </a:rPr>
              <a:t>others</a:t>
            </a:r>
            <a:r>
              <a:rPr lang="en-US" sz="4000"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p>
          <a:p>
            <a:pPr lvl="2">
              <a:spcBef>
                <a:spcPts val="1200"/>
              </a:spcBef>
              <a:spcAft>
                <a:spcPts val="1200"/>
              </a:spcAft>
              <a:buClr>
                <a:srgbClr val="FF0000"/>
              </a:buClr>
              <a:buFont typeface="Wingdings" pitchFamily="2" charset="2"/>
              <a:buChar char="§"/>
            </a:pPr>
            <a:r>
              <a:rPr lang="en-US" sz="4000"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and for </a:t>
            </a:r>
            <a:r>
              <a:rPr lang="en-US" sz="4000" b="1" i="1" dirty="0">
                <a:solidFill>
                  <a:schemeClr val="bg1"/>
                </a:solidFill>
                <a:effectLst>
                  <a:glow rad="101600">
                    <a:srgbClr val="008000">
                      <a:alpha val="60000"/>
                    </a:srgbClr>
                  </a:glow>
                  <a:outerShdw blurRad="38100" dist="38100" dir="2700000" algn="tl">
                    <a:srgbClr val="000000">
                      <a:alpha val="43137"/>
                    </a:srgbClr>
                  </a:outerShdw>
                </a:effectLst>
                <a:latin typeface="Times New Roman" pitchFamily="18" charset="0"/>
                <a:cs typeface="Times New Roman" pitchFamily="18" charset="0"/>
              </a:rPr>
              <a:t>the earth</a:t>
            </a:r>
            <a:r>
              <a:rPr lang="en-US" sz="4000"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p>
          <a:p>
            <a:endParaRPr lang="en-US" sz="2800" dirty="0">
              <a:solidFill>
                <a:schemeClr val="bg1"/>
              </a:solidFill>
              <a:effectLst>
                <a:outerShdw blurRad="38100" dist="38100" dir="2700000" algn="tl">
                  <a:srgbClr val="000000">
                    <a:alpha val="43137"/>
                  </a:srgbClr>
                </a:outerShdw>
              </a:effectLst>
            </a:endParaRPr>
          </a:p>
          <a:p>
            <a:r>
              <a:rPr lang="en-US" sz="2800" dirty="0">
                <a:solidFill>
                  <a:schemeClr val="bg1"/>
                </a:solidFill>
                <a:effectLst>
                  <a:outerShdw blurRad="38100" dist="38100" dir="2700000" algn="tl">
                    <a:srgbClr val="000000">
                      <a:alpha val="43137"/>
                    </a:srgbClr>
                  </a:outerShdw>
                </a:effectLst>
                <a:latin typeface="Arial Narrow" pitchFamily="34" charset="0"/>
              </a:rPr>
              <a:t>(P</a:t>
            </a:r>
            <a:r>
              <a:rPr lang="x-none" sz="2800">
                <a:solidFill>
                  <a:schemeClr val="bg1"/>
                </a:solidFill>
                <a:effectLst>
                  <a:outerShdw blurRad="38100" dist="38100" dir="2700000" algn="tl">
                    <a:srgbClr val="000000">
                      <a:alpha val="43137"/>
                    </a:srgbClr>
                  </a:outerShdw>
                </a:effectLst>
                <a:latin typeface="Arial Narrow" pitchFamily="34" charset="0"/>
              </a:rPr>
              <a:t>ope John Paul II, “Peace with God  the Creator: Peace with all Creation,  January 1</a:t>
            </a:r>
            <a:r>
              <a:rPr lang="x-none" sz="2800" baseline="30000">
                <a:solidFill>
                  <a:schemeClr val="bg1"/>
                </a:solidFill>
                <a:effectLst>
                  <a:outerShdw blurRad="38100" dist="38100" dir="2700000" algn="tl">
                    <a:srgbClr val="000000">
                      <a:alpha val="43137"/>
                    </a:srgbClr>
                  </a:outerShdw>
                </a:effectLst>
                <a:latin typeface="Arial Narrow" pitchFamily="34" charset="0"/>
              </a:rPr>
              <a:t>st</a:t>
            </a:r>
            <a:r>
              <a:rPr lang="x-none" sz="2800">
                <a:solidFill>
                  <a:schemeClr val="bg1"/>
                </a:solidFill>
                <a:effectLst>
                  <a:outerShdw blurRad="38100" dist="38100" dir="2700000" algn="tl">
                    <a:srgbClr val="000000">
                      <a:alpha val="43137"/>
                    </a:srgbClr>
                  </a:outerShdw>
                </a:effectLst>
                <a:latin typeface="Arial Narrow" pitchFamily="34" charset="0"/>
              </a:rPr>
              <a:t> 1900,  No. 13.</a:t>
            </a:r>
            <a:r>
              <a:rPr lang="en-US" sz="2800" dirty="0">
                <a:solidFill>
                  <a:schemeClr val="bg1"/>
                </a:solidFill>
                <a:effectLst>
                  <a:outerShdw blurRad="38100" dist="38100" dir="2700000" algn="tl">
                    <a:srgbClr val="000000">
                      <a:alpha val="43137"/>
                    </a:srgbClr>
                  </a:outerShdw>
                </a:effectLst>
                <a:latin typeface="Arial Narrow" pitchFamily="34" charset="0"/>
              </a:rPr>
              <a:t>)</a:t>
            </a:r>
          </a:p>
        </p:txBody>
      </p:sp>
      <p:pic>
        <p:nvPicPr>
          <p:cNvPr id="3" name="Picture 2" descr="pjp2-31.jpg"/>
          <p:cNvPicPr>
            <a:picLocks noChangeAspect="1"/>
          </p:cNvPicPr>
          <p:nvPr/>
        </p:nvPicPr>
        <p:blipFill>
          <a:blip r:embed="rId2" cstate="email"/>
          <a:srcRect/>
          <a:stretch>
            <a:fillRect/>
          </a:stretch>
        </p:blipFill>
        <p:spPr>
          <a:xfrm flipH="1">
            <a:off x="6019800" y="2895600"/>
            <a:ext cx="2839395" cy="2696308"/>
          </a:xfrm>
          <a:prstGeom prst="ellipse">
            <a:avLst/>
          </a:prstGeom>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left)">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wipe(left)">
                                      <p:cBhvr>
                                        <p:cTn id="17" dur="500"/>
                                        <p:tgtEl>
                                          <p:spTgt spid="2">
                                            <p:txEl>
                                              <p:pRg st="3" end="3"/>
                                            </p:txEl>
                                          </p:spTgt>
                                        </p:tgtEl>
                                      </p:cBhvr>
                                    </p:animEffect>
                                  </p:childTnLst>
                                </p:cTn>
                              </p:par>
                            </p:childTnLst>
                          </p:cTn>
                        </p:par>
                        <p:par>
                          <p:cTn id="18" fill="hold">
                            <p:stCondLst>
                              <p:cond delay="500"/>
                            </p:stCondLst>
                            <p:childTnLst>
                              <p:par>
                                <p:cTn id="19" presetID="50" presetClass="entr" presetSubtype="0" decel="10000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strVal val="#ppt_w+.3"/>
                                          </p:val>
                                        </p:tav>
                                        <p:tav tm="100000">
                                          <p:val>
                                            <p:strVal val="#ppt_w"/>
                                          </p:val>
                                        </p:tav>
                                      </p:tavLst>
                                    </p:anim>
                                    <p:anim calcmode="lin" valueType="num">
                                      <p:cBhvr>
                                        <p:cTn id="22" dur="1000" fill="hold"/>
                                        <p:tgtEl>
                                          <p:spTgt spid="3"/>
                                        </p:tgtEl>
                                        <p:attrNameLst>
                                          <p:attrName>ppt_h</p:attrName>
                                        </p:attrNameLst>
                                      </p:cBhvr>
                                      <p:tavLst>
                                        <p:tav tm="0">
                                          <p:val>
                                            <p:strVal val="#ppt_h"/>
                                          </p:val>
                                        </p:tav>
                                        <p:tav tm="100000">
                                          <p:val>
                                            <p:strVal val="#ppt_h"/>
                                          </p:val>
                                        </p:tav>
                                      </p:tavLst>
                                    </p:anim>
                                    <p:animEffect transition="in" filter="fade">
                                      <p:cBhvr>
                                        <p:cTn id="23" dur="1000"/>
                                        <p:tgtEl>
                                          <p:spTgt spid="3"/>
                                        </p:tgtEl>
                                      </p:cBhvr>
                                    </p:animEffect>
                                  </p:childTnLst>
                                </p:cTn>
                              </p:par>
                              <p:par>
                                <p:cTn id="24" presetID="10" presetClass="entr" presetSubtype="0" fill="hold"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fade">
                                      <p:cBhvr>
                                        <p:cTn id="26" dur="1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28600" y="228600"/>
            <a:ext cx="8382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effectLst>
                  <a:outerShdw blurRad="38100" dist="38100" dir="2700000" algn="tl">
                    <a:srgbClr val="000000">
                      <a:alpha val="43137"/>
                    </a:srgbClr>
                  </a:outerShdw>
                </a:effectLst>
              </a:rPr>
              <a:t>161</a:t>
            </a:r>
            <a:endParaRPr lang="en-US" sz="1050" dirty="0">
              <a:solidFill>
                <a:srgbClr val="FFFFFF"/>
              </a:solidFill>
              <a:effectLst>
                <a:outerShdw blurRad="38100" dist="38100" dir="2700000" algn="tl">
                  <a:srgbClr val="000000">
                    <a:alpha val="43137"/>
                  </a:srgbClr>
                </a:outerShdw>
              </a:effectLst>
            </a:endParaRPr>
          </a:p>
        </p:txBody>
      </p:sp>
      <p:sp>
        <p:nvSpPr>
          <p:cNvPr id="3" name="TextBox 2"/>
          <p:cNvSpPr txBox="1"/>
          <p:nvPr/>
        </p:nvSpPr>
        <p:spPr>
          <a:xfrm>
            <a:off x="0" y="358676"/>
            <a:ext cx="9144000" cy="2308324"/>
          </a:xfrm>
          <a:prstGeom prst="rect">
            <a:avLst/>
          </a:prstGeom>
          <a:noFill/>
        </p:spPr>
        <p:txBody>
          <a:bodyPr wrap="square" rtlCol="0">
            <a:spAutoFit/>
          </a:bodyPr>
          <a:lstStyle/>
          <a:p>
            <a:pPr algn="ctr"/>
            <a:r>
              <a:rPr lang="en-PH" sz="3600" dirty="0">
                <a:solidFill>
                  <a:srgbClr val="0000FF"/>
                </a:solidFill>
              </a:rPr>
              <a:t>	</a:t>
            </a:r>
            <a:r>
              <a:rPr lang="en-PH" sz="3600" dirty="0">
                <a:solidFill>
                  <a:srgbClr val="FFFF00"/>
                </a:solidFill>
              </a:rPr>
              <a:t>Doomsday predictions can no longer be met with irony or disdain</a:t>
            </a:r>
            <a:r>
              <a:rPr lang="en-PH" sz="3600" dirty="0">
                <a:solidFill>
                  <a:srgbClr val="0000FF"/>
                </a:solidFill>
              </a:rPr>
              <a:t>. </a:t>
            </a:r>
          </a:p>
          <a:p>
            <a:pPr algn="ctr"/>
            <a:r>
              <a:rPr lang="en-PH" sz="3600" b="1" dirty="0">
                <a:solidFill>
                  <a:schemeClr val="bg1"/>
                </a:solidFill>
                <a:effectLst>
                  <a:glow rad="101600">
                    <a:srgbClr val="FFFFFF">
                      <a:alpha val="60000"/>
                    </a:srgbClr>
                  </a:glow>
                </a:effectLst>
              </a:rPr>
              <a:t>We may well be leaving to coming generations debris, desolation and filth</a:t>
            </a:r>
            <a:r>
              <a:rPr lang="en-PH" sz="3600" b="1" dirty="0">
                <a:solidFill>
                  <a:srgbClr val="9900CC"/>
                </a:solidFill>
                <a:effectLst>
                  <a:glow rad="101600">
                    <a:srgbClr val="FFFFFF">
                      <a:alpha val="60000"/>
                    </a:srgbClr>
                  </a:glow>
                </a:effectLst>
              </a:rPr>
              <a:t>. </a:t>
            </a:r>
            <a:endParaRPr lang="en-US" sz="3600" b="1" dirty="0">
              <a:solidFill>
                <a:srgbClr val="9900CC"/>
              </a:solidFill>
              <a:effectLst>
                <a:glow rad="101600">
                  <a:srgbClr val="FFFFFF">
                    <a:alpha val="60000"/>
                  </a:srgbClr>
                </a:glow>
              </a:effectLst>
            </a:endParaRPr>
          </a:p>
        </p:txBody>
      </p:sp>
      <p:pic>
        <p:nvPicPr>
          <p:cNvPr id="5" name="Picture 4" descr="biocentrism-main.jpg"/>
          <p:cNvPicPr>
            <a:picLocks noChangeAspect="1"/>
          </p:cNvPicPr>
          <p:nvPr/>
        </p:nvPicPr>
        <p:blipFill>
          <a:blip r:embed="rId2" cstate="print"/>
          <a:stretch>
            <a:fillRect/>
          </a:stretch>
        </p:blipFill>
        <p:spPr>
          <a:xfrm>
            <a:off x="3657600" y="2743200"/>
            <a:ext cx="5486400" cy="4114800"/>
          </a:xfrm>
          <a:prstGeom prst="rect">
            <a:avLst/>
          </a:prstGeom>
        </p:spPr>
      </p:pic>
      <p:pic>
        <p:nvPicPr>
          <p:cNvPr id="7" name="Picture 6" descr="IMG_3976.JPG"/>
          <p:cNvPicPr>
            <a:picLocks noChangeAspect="1"/>
          </p:cNvPicPr>
          <p:nvPr/>
        </p:nvPicPr>
        <p:blipFill>
          <a:blip r:embed="rId3" cstate="print"/>
          <a:srcRect l="35294" t="3571"/>
          <a:stretch>
            <a:fillRect/>
          </a:stretch>
        </p:blipFill>
        <p:spPr>
          <a:xfrm>
            <a:off x="0" y="2743200"/>
            <a:ext cx="3681506" cy="4114800"/>
          </a:xfrm>
          <a:prstGeom prst="rect">
            <a:avLst/>
          </a:prstGeom>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228600"/>
            <a:ext cx="4724400" cy="5807937"/>
          </a:xfrm>
          <a:prstGeom prst="rect">
            <a:avLst/>
          </a:prstGeom>
          <a:noFill/>
        </p:spPr>
        <p:txBody>
          <a:bodyPr wrap="square" rtlCol="0">
            <a:spAutoFit/>
          </a:bodyPr>
          <a:lstStyle/>
          <a:p>
            <a:pPr algn="ctr">
              <a:lnSpc>
                <a:spcPts val="5000"/>
              </a:lnSpc>
            </a:pPr>
            <a:r>
              <a:rPr lang="en-PH" sz="2400" dirty="0"/>
              <a:t>The pace of </a:t>
            </a:r>
            <a:r>
              <a:rPr lang="en-PH" sz="2400" b="1" dirty="0">
                <a:solidFill>
                  <a:srgbClr val="FFFF00"/>
                </a:solidFill>
                <a:effectLst>
                  <a:glow rad="101600">
                    <a:srgbClr val="FFFFFF">
                      <a:alpha val="60000"/>
                    </a:srgbClr>
                  </a:glow>
                </a:effectLst>
              </a:rPr>
              <a:t>consumption</a:t>
            </a:r>
            <a:r>
              <a:rPr lang="en-PH" sz="2400" dirty="0">
                <a:solidFill>
                  <a:srgbClr val="FFFF00"/>
                </a:solidFill>
                <a:effectLst>
                  <a:glow rad="101600">
                    <a:srgbClr val="FFFFFF">
                      <a:alpha val="60000"/>
                    </a:srgbClr>
                  </a:glow>
                </a:effectLst>
              </a:rPr>
              <a:t>, </a:t>
            </a:r>
            <a:r>
              <a:rPr lang="en-PH" sz="2400" b="1" dirty="0">
                <a:solidFill>
                  <a:srgbClr val="FFFF00"/>
                </a:solidFill>
                <a:effectLst>
                  <a:glow rad="101600">
                    <a:srgbClr val="FFFFFF">
                      <a:alpha val="60000"/>
                    </a:srgbClr>
                  </a:glow>
                </a:effectLst>
              </a:rPr>
              <a:t>waste</a:t>
            </a:r>
            <a:r>
              <a:rPr lang="en-PH" sz="2400" dirty="0">
                <a:solidFill>
                  <a:srgbClr val="FFFF00"/>
                </a:solidFill>
                <a:effectLst>
                  <a:glow rad="101600">
                    <a:srgbClr val="FFFFFF">
                      <a:alpha val="60000"/>
                    </a:srgbClr>
                  </a:glow>
                </a:effectLst>
              </a:rPr>
              <a:t> </a:t>
            </a:r>
            <a:r>
              <a:rPr lang="en-PH" sz="2400" dirty="0">
                <a:solidFill>
                  <a:srgbClr val="FFFF00"/>
                </a:solidFill>
              </a:rPr>
              <a:t>and </a:t>
            </a:r>
            <a:r>
              <a:rPr lang="en-PH" sz="2400" b="1" dirty="0">
                <a:solidFill>
                  <a:srgbClr val="FFFF00"/>
                </a:solidFill>
                <a:effectLst>
                  <a:glow rad="101600">
                    <a:srgbClr val="FFFFFF">
                      <a:alpha val="60000"/>
                    </a:srgbClr>
                  </a:glow>
                </a:effectLst>
              </a:rPr>
              <a:t>environmental change </a:t>
            </a:r>
            <a:r>
              <a:rPr lang="en-PH" sz="2400" dirty="0">
                <a:solidFill>
                  <a:srgbClr val="FFFF00"/>
                </a:solidFill>
                <a:effectLst>
                  <a:glow rad="101600">
                    <a:srgbClr val="FFFFFF">
                      <a:alpha val="60000"/>
                    </a:srgbClr>
                  </a:glow>
                </a:effectLst>
              </a:rPr>
              <a:t>has so stretched the planet’s capacity </a:t>
            </a:r>
            <a:r>
              <a:rPr lang="en-PH" sz="2400" dirty="0">
                <a:solidFill>
                  <a:schemeClr val="bg1"/>
                </a:solidFill>
              </a:rPr>
              <a:t>that our contemporary lifestyle can only precipitate catastrophes. </a:t>
            </a:r>
          </a:p>
          <a:p>
            <a:pPr algn="ctr">
              <a:lnSpc>
                <a:spcPts val="5000"/>
              </a:lnSpc>
            </a:pPr>
            <a:r>
              <a:rPr lang="en-PH" sz="2800" dirty="0">
                <a:solidFill>
                  <a:srgbClr val="FF0000"/>
                </a:solidFill>
                <a:highlight>
                  <a:srgbClr val="FFFF00"/>
                </a:highlight>
              </a:rPr>
              <a:t>A  lot of young people are grieving for what is happening to the  world</a:t>
            </a:r>
            <a:r>
              <a:rPr lang="en-PH" sz="3600" dirty="0">
                <a:solidFill>
                  <a:schemeClr val="bg1"/>
                </a:solidFill>
              </a:rPr>
              <a:t>.</a:t>
            </a:r>
            <a:endParaRPr lang="en-US" sz="3600" dirty="0">
              <a:solidFill>
                <a:schemeClr val="bg1"/>
              </a:solidFill>
            </a:endParaRPr>
          </a:p>
        </p:txBody>
      </p:sp>
      <p:pic>
        <p:nvPicPr>
          <p:cNvPr id="5" name="Picture 4" descr="consumerism3.jpg"/>
          <p:cNvPicPr>
            <a:picLocks noChangeAspect="1"/>
          </p:cNvPicPr>
          <p:nvPr/>
        </p:nvPicPr>
        <p:blipFill>
          <a:blip r:embed="rId3" cstate="print"/>
          <a:stretch>
            <a:fillRect/>
          </a:stretch>
        </p:blipFill>
        <p:spPr>
          <a:xfrm>
            <a:off x="5105400" y="381000"/>
            <a:ext cx="3562350" cy="2752725"/>
          </a:xfrm>
          <a:prstGeom prst="rect">
            <a:avLst/>
          </a:prstGeom>
        </p:spPr>
      </p:pic>
      <p:pic>
        <p:nvPicPr>
          <p:cNvPr id="6" name="Picture 5" descr="foodwaste.jpg"/>
          <p:cNvPicPr>
            <a:picLocks noChangeAspect="1"/>
          </p:cNvPicPr>
          <p:nvPr/>
        </p:nvPicPr>
        <p:blipFill>
          <a:blip r:embed="rId4" cstate="print"/>
          <a:srcRect l="10177" t="3125" r="4167" b="3125"/>
          <a:stretch>
            <a:fillRect/>
          </a:stretch>
        </p:blipFill>
        <p:spPr>
          <a:xfrm>
            <a:off x="4800600" y="3429000"/>
            <a:ext cx="4343400" cy="3169227"/>
          </a:xfrm>
          <a:prstGeom prst="rect">
            <a:avLst/>
          </a:prstGeom>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2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1000"/>
                                        <p:tgtEl>
                                          <p:spTgt spid="5"/>
                                        </p:tgtEl>
                                      </p:cBhvr>
                                    </p:animEffect>
                                  </p:childTnLst>
                                </p:cTn>
                              </p:par>
                              <p:par>
                                <p:cTn id="13" presetID="22" presetClass="entr" presetSubtype="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 calcmode="lin" valueType="num">
                                      <p:cBhvr additive="base">
                                        <p:cTn id="20"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533400"/>
            <a:ext cx="8229600" cy="1877437"/>
          </a:xfrm>
          <a:prstGeom prst="rect">
            <a:avLst/>
          </a:prstGeom>
          <a:noFill/>
        </p:spPr>
        <p:txBody>
          <a:bodyPr wrap="square" rtlCol="0">
            <a:spAutoFit/>
          </a:bodyPr>
          <a:lstStyle/>
          <a:p>
            <a:r>
              <a:rPr lang="en-PH" sz="3600" dirty="0">
                <a:solidFill>
                  <a:schemeClr val="bg1"/>
                </a:solidFill>
              </a:rPr>
              <a:t>The effects of the present imbalance can only be reduced by our </a:t>
            </a:r>
            <a:r>
              <a:rPr lang="en-PH" sz="4000" b="1" dirty="0">
                <a:solidFill>
                  <a:schemeClr val="bg1"/>
                </a:solidFill>
                <a:latin typeface="Comic Sans MS" pitchFamily="66" charset="0"/>
              </a:rPr>
              <a:t>decisive action, here and now. </a:t>
            </a:r>
            <a:endParaRPr lang="en-US" sz="3600" b="1" dirty="0">
              <a:solidFill>
                <a:schemeClr val="bg1"/>
              </a:solidFill>
              <a:latin typeface="Comic Sans MS" pitchFamily="66" charset="0"/>
            </a:endParaRPr>
          </a:p>
        </p:txBody>
      </p:sp>
      <p:pic>
        <p:nvPicPr>
          <p:cNvPr id="3" name="Picture 2" descr="earth-globe_all.jpg"/>
          <p:cNvPicPr>
            <a:picLocks noChangeAspect="1"/>
          </p:cNvPicPr>
          <p:nvPr/>
        </p:nvPicPr>
        <p:blipFill>
          <a:blip r:embed="rId2" cstate="print"/>
          <a:stretch>
            <a:fillRect/>
          </a:stretch>
        </p:blipFill>
        <p:spPr>
          <a:xfrm>
            <a:off x="4343400" y="2514599"/>
            <a:ext cx="4800600" cy="4142603"/>
          </a:xfrm>
          <a:prstGeom prst="rect">
            <a:avLst/>
          </a:prstGeom>
        </p:spPr>
      </p:pic>
      <p:sp>
        <p:nvSpPr>
          <p:cNvPr id="4" name="TextBox 3"/>
          <p:cNvSpPr txBox="1"/>
          <p:nvPr/>
        </p:nvSpPr>
        <p:spPr>
          <a:xfrm>
            <a:off x="304800" y="2514600"/>
            <a:ext cx="4114800" cy="4031873"/>
          </a:xfrm>
          <a:prstGeom prst="rect">
            <a:avLst/>
          </a:prstGeom>
          <a:noFill/>
        </p:spPr>
        <p:txBody>
          <a:bodyPr wrap="square" rtlCol="0">
            <a:spAutoFit/>
          </a:bodyPr>
          <a:lstStyle/>
          <a:p>
            <a:pPr algn="ctr"/>
            <a:r>
              <a:rPr lang="en-PH" sz="3600" dirty="0">
                <a:solidFill>
                  <a:schemeClr val="bg1"/>
                </a:solidFill>
              </a:rPr>
              <a:t>We need to reflect </a:t>
            </a:r>
            <a:r>
              <a:rPr lang="en-PH" sz="3600" dirty="0">
                <a:solidFill>
                  <a:srgbClr val="FFFF00"/>
                </a:solidFill>
              </a:rPr>
              <a:t>on our </a:t>
            </a:r>
            <a:r>
              <a:rPr lang="en-PH" sz="4000" b="1" dirty="0">
                <a:solidFill>
                  <a:srgbClr val="FFFF00"/>
                </a:solidFill>
                <a:latin typeface="Comic Sans MS" pitchFamily="66" charset="0"/>
              </a:rPr>
              <a:t>accountability</a:t>
            </a:r>
            <a:r>
              <a:rPr lang="en-PH" sz="3600" dirty="0">
                <a:solidFill>
                  <a:srgbClr val="FFFF00"/>
                </a:solidFill>
              </a:rPr>
              <a:t> </a:t>
            </a:r>
            <a:r>
              <a:rPr lang="en-PH" sz="3600" dirty="0">
                <a:solidFill>
                  <a:schemeClr val="bg1"/>
                </a:solidFill>
              </a:rPr>
              <a:t>before those who will have to endure the dire consequences</a:t>
            </a:r>
            <a:r>
              <a:rPr lang="en-PH" sz="3600" dirty="0"/>
              <a:t>.</a:t>
            </a:r>
            <a:endParaRPr lang="en-US" sz="3600" dirty="0"/>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strips(downRight)">
                                      <p:cBhvr>
                                        <p:cTn id="13" dur="1000"/>
                                        <p:tgtEl>
                                          <p:spTgt spid="4"/>
                                        </p:tgtEl>
                                      </p:cBhvr>
                                    </p:animEffect>
                                  </p:childTnLst>
                                </p:cTn>
                              </p:par>
                              <p:par>
                                <p:cTn id="14" presetID="6" presetClass="entr" presetSubtype="32"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out)">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xplosion 2 3"/>
          <p:cNvSpPr/>
          <p:nvPr/>
        </p:nvSpPr>
        <p:spPr>
          <a:xfrm rot="1376145">
            <a:off x="14738" y="-348156"/>
            <a:ext cx="9372600" cy="7981406"/>
          </a:xfrm>
          <a:prstGeom prst="irregularSeal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p:cNvSpPr/>
          <p:nvPr/>
        </p:nvSpPr>
        <p:spPr>
          <a:xfrm>
            <a:off x="228600" y="228600"/>
            <a:ext cx="8382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effectLst>
                  <a:outerShdw blurRad="38100" dist="38100" dir="2700000" algn="tl">
                    <a:srgbClr val="000000">
                      <a:alpha val="43137"/>
                    </a:srgbClr>
                  </a:outerShdw>
                </a:effectLst>
              </a:rPr>
              <a:t>162</a:t>
            </a:r>
            <a:endParaRPr lang="en-US" sz="1050" dirty="0">
              <a:solidFill>
                <a:srgbClr val="FFFFFF"/>
              </a:solidFill>
              <a:effectLst>
                <a:outerShdw blurRad="38100" dist="38100" dir="2700000" algn="tl">
                  <a:srgbClr val="000000">
                    <a:alpha val="43137"/>
                  </a:srgbClr>
                </a:outerShdw>
              </a:effectLst>
            </a:endParaRPr>
          </a:p>
        </p:txBody>
      </p:sp>
      <p:sp>
        <p:nvSpPr>
          <p:cNvPr id="3" name="TextBox 2"/>
          <p:cNvSpPr txBox="1"/>
          <p:nvPr/>
        </p:nvSpPr>
        <p:spPr>
          <a:xfrm>
            <a:off x="914400" y="1744682"/>
            <a:ext cx="6477000" cy="3970318"/>
          </a:xfrm>
          <a:prstGeom prst="rect">
            <a:avLst/>
          </a:prstGeom>
          <a:noFill/>
        </p:spPr>
        <p:txBody>
          <a:bodyPr wrap="square" rtlCol="0">
            <a:spAutoFit/>
          </a:bodyPr>
          <a:lstStyle/>
          <a:p>
            <a:pPr algn="ctr"/>
            <a:r>
              <a:rPr lang="en-PH" sz="3600" dirty="0">
                <a:solidFill>
                  <a:srgbClr val="FFFFFF"/>
                </a:solidFill>
                <a:effectLst>
                  <a:outerShdw blurRad="38100" dist="38100" dir="2700000" algn="tl">
                    <a:srgbClr val="000000">
                      <a:alpha val="43137"/>
                    </a:srgbClr>
                  </a:outerShdw>
                </a:effectLst>
              </a:rPr>
              <a:t>Our difficulty in taking up this challenge seriously has much to do with an </a:t>
            </a:r>
            <a:r>
              <a:rPr lang="en-PH" sz="3600" b="1" dirty="0">
                <a:solidFill>
                  <a:schemeClr val="accent1">
                    <a:lumMod val="40000"/>
                    <a:lumOff val="60000"/>
                  </a:schemeClr>
                </a:solidFill>
                <a:effectLst>
                  <a:outerShdw blurRad="38100" dist="38100" dir="2700000" algn="tl">
                    <a:srgbClr val="000000">
                      <a:alpha val="43137"/>
                    </a:srgbClr>
                  </a:outerShdw>
                </a:effectLst>
                <a:latin typeface="Comic Sans MS" pitchFamily="66" charset="0"/>
                <a:cs typeface="Calibri" pitchFamily="34" charset="0"/>
              </a:rPr>
              <a:t>ethical and cultural decline </a:t>
            </a:r>
            <a:r>
              <a:rPr lang="en-PH" sz="3600" dirty="0">
                <a:solidFill>
                  <a:srgbClr val="FFFFFF"/>
                </a:solidFill>
                <a:effectLst>
                  <a:outerShdw blurRad="38100" dist="38100" dir="2700000" algn="tl">
                    <a:srgbClr val="000000">
                      <a:alpha val="43137"/>
                    </a:srgbClr>
                  </a:outerShdw>
                </a:effectLst>
              </a:rPr>
              <a:t>which </a:t>
            </a:r>
            <a:r>
              <a:rPr lang="en-PH" sz="3600" dirty="0">
                <a:solidFill>
                  <a:srgbClr val="FFFFFF"/>
                </a:solidFill>
                <a:effectLst>
                  <a:outerShdw blurRad="38100" dist="38100" dir="2700000" algn="tl">
                    <a:srgbClr val="000000">
                      <a:alpha val="43137"/>
                    </a:srgbClr>
                  </a:outerShdw>
                </a:effectLst>
                <a:latin typeface="Comic Sans MS" pitchFamily="66" charset="0"/>
              </a:rPr>
              <a:t>has</a:t>
            </a:r>
            <a:r>
              <a:rPr lang="en-PH" sz="3600" b="1" dirty="0">
                <a:solidFill>
                  <a:srgbClr val="66FF33"/>
                </a:solidFill>
                <a:effectLst>
                  <a:outerShdw blurRad="38100" dist="38100" dir="2700000" algn="tl">
                    <a:srgbClr val="000000">
                      <a:alpha val="43137"/>
                    </a:srgbClr>
                  </a:outerShdw>
                </a:effectLst>
                <a:latin typeface="Comic Sans MS" pitchFamily="66" charset="0"/>
              </a:rPr>
              <a:t> accompanied the deterioration of the environment.</a:t>
            </a:r>
            <a:r>
              <a:rPr lang="en-PH" sz="3600" b="1" dirty="0">
                <a:solidFill>
                  <a:srgbClr val="99FF66"/>
                </a:solidFill>
                <a:effectLst>
                  <a:outerShdw blurRad="38100" dist="38100" dir="2700000" algn="tl">
                    <a:srgbClr val="000000">
                      <a:alpha val="43137"/>
                    </a:srgbClr>
                  </a:outerShdw>
                </a:effectLst>
                <a:latin typeface="Comic Sans MS" pitchFamily="66" charset="0"/>
              </a:rPr>
              <a:t> </a:t>
            </a:r>
            <a:endParaRPr lang="en-US" sz="3600" b="1" dirty="0">
              <a:solidFill>
                <a:srgbClr val="99FF66"/>
              </a:solidFill>
              <a:effectLst>
                <a:outerShdw blurRad="38100" dist="38100" dir="2700000" algn="tl">
                  <a:srgbClr val="000000">
                    <a:alpha val="43137"/>
                  </a:srgbClr>
                </a:outerShdw>
              </a:effectLst>
              <a:latin typeface="Comic Sans MS" pitchFamily="66"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6*min(max(#ppt_w*#ppt_h,.3),1)-7.4)/-.7*#ppt_w"/>
                                          </p:val>
                                        </p:tav>
                                        <p:tav tm="100000">
                                          <p:val>
                                            <p:strVal val="#ppt_w"/>
                                          </p:val>
                                        </p:tav>
                                      </p:tavLst>
                                    </p:anim>
                                    <p:anim calcmode="lin" valueType="num">
                                      <p:cBhvr>
                                        <p:cTn id="8" dur="500" fill="hold"/>
                                        <p:tgtEl>
                                          <p:spTgt spid="3"/>
                                        </p:tgtEl>
                                        <p:attrNameLst>
                                          <p:attrName>ppt_h</p:attrName>
                                        </p:attrNameLst>
                                      </p:cBhvr>
                                      <p:tavLst>
                                        <p:tav tm="0">
                                          <p:val>
                                            <p:strVal val="(6*min(max(#ppt_w*#ppt_h,.3),1)-7.4)/-.7*#ppt_h"/>
                                          </p:val>
                                        </p:tav>
                                        <p:tav tm="100000">
                                          <p:val>
                                            <p:strVal val="#ppt_h"/>
                                          </p:val>
                                        </p:tav>
                                      </p:tavLst>
                                    </p:anim>
                                    <p:anim calcmode="lin" valueType="num">
                                      <p:cBhvr>
                                        <p:cTn id="9" dur="500" fill="hold"/>
                                        <p:tgtEl>
                                          <p:spTgt spid="3"/>
                                        </p:tgtEl>
                                        <p:attrNameLst>
                                          <p:attrName>ppt_x</p:attrName>
                                        </p:attrNameLst>
                                      </p:cBhvr>
                                      <p:tavLst>
                                        <p:tav tm="0">
                                          <p:val>
                                            <p:fltVal val="0.5"/>
                                          </p:val>
                                        </p:tav>
                                        <p:tav tm="100000">
                                          <p:val>
                                            <p:strVal val="#ppt_x"/>
                                          </p:val>
                                        </p:tav>
                                      </p:tavLst>
                                    </p:anim>
                                    <p:anim calcmode="lin" valueType="num">
                                      <p:cBhvr>
                                        <p:cTn id="10" dur="500" fill="hold"/>
                                        <p:tgtEl>
                                          <p:spTgt spid="3"/>
                                        </p:tgtEl>
                                        <p:attrNameLst>
                                          <p:attrName>ppt_y</p:attrName>
                                        </p:attrNameLst>
                                      </p:cBhvr>
                                      <p:tavLst>
                                        <p:tav tm="0">
                                          <p:val>
                                            <p:strVal val="1+(6*min(max(#ppt_w*#ppt_h,.3),1)-7.4)/-.7*#ppt_h/2"/>
                                          </p:val>
                                        </p:tav>
                                        <p:tav tm="100000">
                                          <p:val>
                                            <p:strVal val="#ppt_y"/>
                                          </p:val>
                                        </p:tav>
                                      </p:tavLst>
                                    </p:anim>
                                  </p:childTnLst>
                                </p:cTn>
                              </p:par>
                              <p:par>
                                <p:cTn id="11" presetID="6" presetClass="entr" presetSubtype="32"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out)">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3-05-USA-LasVegas (74).JPG"/>
          <p:cNvPicPr>
            <a:picLocks noChangeAspect="1"/>
          </p:cNvPicPr>
          <p:nvPr/>
        </p:nvPicPr>
        <p:blipFill>
          <a:blip r:embed="rId2" cstate="print"/>
          <a:stretch>
            <a:fillRect/>
          </a:stretch>
        </p:blipFill>
        <p:spPr>
          <a:xfrm>
            <a:off x="0" y="0"/>
            <a:ext cx="9144000" cy="6858000"/>
          </a:xfrm>
          <a:prstGeom prst="rect">
            <a:avLst/>
          </a:prstGeom>
        </p:spPr>
      </p:pic>
      <p:sp>
        <p:nvSpPr>
          <p:cNvPr id="2" name="TextBox 1"/>
          <p:cNvSpPr txBox="1"/>
          <p:nvPr/>
        </p:nvSpPr>
        <p:spPr>
          <a:xfrm>
            <a:off x="1676400" y="3657600"/>
            <a:ext cx="7010400" cy="2657138"/>
          </a:xfrm>
          <a:prstGeom prst="rect">
            <a:avLst/>
          </a:prstGeom>
          <a:noFill/>
        </p:spPr>
        <p:txBody>
          <a:bodyPr wrap="square" rtlCol="0">
            <a:spAutoFit/>
          </a:bodyPr>
          <a:lstStyle/>
          <a:p>
            <a:pPr algn="r">
              <a:lnSpc>
                <a:spcPts val="5000"/>
              </a:lnSpc>
            </a:pPr>
            <a:r>
              <a:rPr lang="en-PH" sz="3600" dirty="0">
                <a:solidFill>
                  <a:srgbClr val="FFFFFF"/>
                </a:solidFill>
                <a:effectLst>
                  <a:glow rad="101600">
                    <a:schemeClr val="accent4">
                      <a:satMod val="175000"/>
                      <a:alpha val="40000"/>
                    </a:schemeClr>
                  </a:glow>
                </a:effectLst>
              </a:rPr>
              <a:t>and many problems of society are connected with today’s </a:t>
            </a:r>
            <a:r>
              <a:rPr lang="en-PH" sz="4000" dirty="0">
                <a:solidFill>
                  <a:srgbClr val="FFFF00"/>
                </a:solidFill>
                <a:effectLst>
                  <a:outerShdw blurRad="38100" dist="38100" dir="2700000" algn="tl">
                    <a:srgbClr val="000000">
                      <a:alpha val="43137"/>
                    </a:srgbClr>
                  </a:outerShdw>
                </a:effectLst>
                <a:latin typeface="Comic Sans MS" pitchFamily="66" charset="0"/>
              </a:rPr>
              <a:t>self-centred culture of instant gratification</a:t>
            </a:r>
            <a:r>
              <a:rPr lang="en-PH" sz="4000" dirty="0">
                <a:solidFill>
                  <a:srgbClr val="FFFF00"/>
                </a:solidFill>
                <a:effectLst>
                  <a:outerShdw blurRad="38100" dist="38100" dir="2700000" algn="tl">
                    <a:srgbClr val="000000">
                      <a:alpha val="43137"/>
                    </a:srgbClr>
                  </a:outerShdw>
                </a:effectLst>
              </a:rPr>
              <a:t>. </a:t>
            </a:r>
            <a:endParaRPr lang="en-US" sz="3600" dirty="0">
              <a:solidFill>
                <a:srgbClr val="FFFF00"/>
              </a:solidFill>
              <a:effectLst>
                <a:outerShdw blurRad="38100" dist="38100" dir="2700000" algn="tl">
                  <a:srgbClr val="000000">
                    <a:alpha val="43137"/>
                  </a:srgbClr>
                </a:outerShdw>
              </a:effectLst>
            </a:endParaRPr>
          </a:p>
        </p:txBody>
      </p:sp>
      <p:sp>
        <p:nvSpPr>
          <p:cNvPr id="6" name="TextBox 5"/>
          <p:cNvSpPr txBox="1"/>
          <p:nvPr/>
        </p:nvSpPr>
        <p:spPr>
          <a:xfrm>
            <a:off x="381000" y="457200"/>
            <a:ext cx="8763000" cy="1374735"/>
          </a:xfrm>
          <a:prstGeom prst="rect">
            <a:avLst/>
          </a:prstGeom>
          <a:noFill/>
        </p:spPr>
        <p:txBody>
          <a:bodyPr wrap="square" rtlCol="0">
            <a:spAutoFit/>
          </a:bodyPr>
          <a:lstStyle/>
          <a:p>
            <a:pPr>
              <a:lnSpc>
                <a:spcPts val="5000"/>
              </a:lnSpc>
            </a:pPr>
            <a:r>
              <a:rPr lang="en-PH" sz="3600" dirty="0">
                <a:solidFill>
                  <a:srgbClr val="FFFFFF"/>
                </a:solidFill>
                <a:effectLst>
                  <a:glow rad="101600">
                    <a:srgbClr val="FF0066">
                      <a:alpha val="60000"/>
                    </a:srgbClr>
                  </a:glow>
                  <a:outerShdw blurRad="38100" dist="38100" dir="2700000" algn="tl">
                    <a:srgbClr val="000000">
                      <a:alpha val="43137"/>
                    </a:srgbClr>
                  </a:outerShdw>
                </a:effectLst>
              </a:rPr>
              <a:t>Men and women of our </a:t>
            </a:r>
            <a:r>
              <a:rPr lang="en-PH" sz="3600" dirty="0" err="1">
                <a:solidFill>
                  <a:srgbClr val="FFFFFF"/>
                </a:solidFill>
                <a:effectLst>
                  <a:glow rad="101600">
                    <a:srgbClr val="FF0066">
                      <a:alpha val="60000"/>
                    </a:srgbClr>
                  </a:glow>
                  <a:outerShdw blurRad="38100" dist="38100" dir="2700000" algn="tl">
                    <a:srgbClr val="000000">
                      <a:alpha val="43137"/>
                    </a:srgbClr>
                  </a:outerShdw>
                </a:effectLst>
              </a:rPr>
              <a:t>postmodern</a:t>
            </a:r>
            <a:r>
              <a:rPr lang="en-PH" sz="3600" dirty="0">
                <a:solidFill>
                  <a:srgbClr val="FFFFFF"/>
                </a:solidFill>
                <a:effectLst>
                  <a:glow rad="101600">
                    <a:srgbClr val="FF0066">
                      <a:alpha val="60000"/>
                    </a:srgbClr>
                  </a:glow>
                  <a:outerShdw blurRad="38100" dist="38100" dir="2700000" algn="tl">
                    <a:srgbClr val="000000">
                      <a:alpha val="43137"/>
                    </a:srgbClr>
                  </a:outerShdw>
                </a:effectLst>
              </a:rPr>
              <a:t> world run the risk of </a:t>
            </a:r>
            <a:r>
              <a:rPr lang="en-PH" sz="4000" dirty="0">
                <a:solidFill>
                  <a:srgbClr val="FFFFFF"/>
                </a:solidFill>
                <a:effectLst>
                  <a:glow rad="101600">
                    <a:srgbClr val="9900CC">
                      <a:alpha val="60000"/>
                    </a:srgbClr>
                  </a:glow>
                  <a:outerShdw blurRad="38100" dist="38100" dir="2700000" algn="tl">
                    <a:srgbClr val="000000">
                      <a:alpha val="43137"/>
                    </a:srgbClr>
                  </a:outerShdw>
                </a:effectLst>
                <a:latin typeface="Comic Sans MS" pitchFamily="66" charset="0"/>
              </a:rPr>
              <a:t>rampant individualism</a:t>
            </a:r>
            <a:r>
              <a:rPr lang="en-PH" sz="3600" dirty="0">
                <a:solidFill>
                  <a:srgbClr val="FFFFFF"/>
                </a:solidFill>
                <a:effectLst>
                  <a:glow rad="101600">
                    <a:srgbClr val="FF0066">
                      <a:alpha val="60000"/>
                    </a:srgbClr>
                  </a:glow>
                  <a:outerShdw blurRad="38100" dist="38100" dir="2700000" algn="tl">
                    <a:srgbClr val="000000">
                      <a:alpha val="43137"/>
                    </a:srgbClr>
                  </a:outerShdw>
                </a:effectLst>
              </a:rPr>
              <a:t>, </a:t>
            </a:r>
            <a:endParaRPr lang="en-US" sz="3600" dirty="0">
              <a:solidFill>
                <a:srgbClr val="FFFFFF"/>
              </a:solidFill>
              <a:effectLst>
                <a:glow rad="101600">
                  <a:srgbClr val="FF0066">
                    <a:alpha val="60000"/>
                  </a:srgbClr>
                </a:glow>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2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edge">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381000"/>
            <a:ext cx="8229600" cy="1905000"/>
          </a:xfrm>
        </p:spPr>
        <p:txBody>
          <a:bodyPr>
            <a:noAutofit/>
          </a:bodyPr>
          <a:lstStyle/>
          <a:p>
            <a:r>
              <a:rPr lang="en-US" sz="4000" b="1" i="1" dirty="0" err="1">
                <a:solidFill>
                  <a:srgbClr val="FFFF00"/>
                </a:solidFill>
                <a:latin typeface="Lucida Sans" pitchFamily="34" charset="0"/>
              </a:rPr>
              <a:t>Laudato</a:t>
            </a:r>
            <a:r>
              <a:rPr lang="en-US" sz="4000" b="1" i="1" dirty="0">
                <a:solidFill>
                  <a:srgbClr val="FFFF00"/>
                </a:solidFill>
                <a:latin typeface="Lucida Sans" pitchFamily="34" charset="0"/>
              </a:rPr>
              <a:t> </a:t>
            </a:r>
            <a:r>
              <a:rPr lang="en-US" sz="4000" b="1" i="1" dirty="0" err="1">
                <a:solidFill>
                  <a:srgbClr val="FFFF00"/>
                </a:solidFill>
                <a:latin typeface="Lucida Sans" pitchFamily="34" charset="0"/>
              </a:rPr>
              <a:t>Si</a:t>
            </a:r>
            <a:r>
              <a:rPr lang="en-US" sz="4000" b="1" i="1" dirty="0">
                <a:solidFill>
                  <a:srgbClr val="FFFF00"/>
                </a:solidFill>
                <a:latin typeface="Lucida Sans" pitchFamily="34" charset="0"/>
              </a:rPr>
              <a:t>’</a:t>
            </a:r>
            <a:r>
              <a:rPr lang="en-US" sz="4000" b="1" dirty="0">
                <a:solidFill>
                  <a:srgbClr val="FFFF00"/>
                </a:solidFill>
                <a:latin typeface="Lucida Sans" pitchFamily="34" charset="0"/>
              </a:rPr>
              <a:t> </a:t>
            </a:r>
            <a:r>
              <a:rPr lang="en-US" sz="4000" dirty="0">
                <a:solidFill>
                  <a:schemeClr val="bg1"/>
                </a:solidFill>
              </a:rPr>
              <a:t>can be compared with three other crucially important social encyclicals which dealt with</a:t>
            </a:r>
            <a:endParaRPr lang="en-US" sz="4000" dirty="0"/>
          </a:p>
        </p:txBody>
      </p:sp>
      <p:sp>
        <p:nvSpPr>
          <p:cNvPr id="4" name="Content Placeholder 3"/>
          <p:cNvSpPr>
            <a:spLocks noGrp="1"/>
          </p:cNvSpPr>
          <p:nvPr>
            <p:ph idx="1"/>
          </p:nvPr>
        </p:nvSpPr>
        <p:spPr>
          <a:xfrm>
            <a:off x="685800" y="2971800"/>
            <a:ext cx="7391400" cy="3459163"/>
          </a:xfrm>
        </p:spPr>
        <p:txBody>
          <a:bodyPr>
            <a:normAutofit fontScale="92500" lnSpcReduction="20000"/>
          </a:bodyPr>
          <a:lstStyle/>
          <a:p>
            <a:pPr>
              <a:spcBef>
                <a:spcPts val="1200"/>
              </a:spcBef>
              <a:spcAft>
                <a:spcPts val="1200"/>
              </a:spcAft>
              <a:buClr>
                <a:srgbClr val="C00000"/>
              </a:buClr>
              <a:buSzPct val="100000"/>
            </a:pPr>
            <a:r>
              <a:rPr lang="en-US" sz="4400" i="1" dirty="0">
                <a:solidFill>
                  <a:schemeClr val="bg1"/>
                </a:solidFill>
                <a:latin typeface="Comic Sans MS" pitchFamily="66" charset="0"/>
              </a:rPr>
              <a:t>   </a:t>
            </a:r>
            <a:r>
              <a:rPr lang="en-US" sz="4300" b="1" i="1" dirty="0">
                <a:solidFill>
                  <a:schemeClr val="bg1"/>
                </a:solidFill>
                <a:effectLst>
                  <a:outerShdw blurRad="38100" dist="38100" dir="2700000" algn="tl">
                    <a:srgbClr val="000000">
                      <a:alpha val="43137"/>
                    </a:srgbClr>
                  </a:outerShdw>
                </a:effectLst>
                <a:latin typeface="Comic Sans MS" pitchFamily="66" charset="0"/>
              </a:rPr>
              <a:t>the rights of workers,</a:t>
            </a:r>
          </a:p>
          <a:p>
            <a:pPr>
              <a:spcBef>
                <a:spcPts val="1200"/>
              </a:spcBef>
              <a:spcAft>
                <a:spcPts val="1200"/>
              </a:spcAft>
              <a:buClr>
                <a:srgbClr val="C00000"/>
              </a:buClr>
              <a:buSzPct val="100000"/>
            </a:pPr>
            <a:r>
              <a:rPr lang="en-US" sz="4300" b="1" i="1" dirty="0">
                <a:solidFill>
                  <a:schemeClr val="bg1"/>
                </a:solidFill>
                <a:effectLst>
                  <a:outerShdw blurRad="38100" dist="38100" dir="2700000" algn="tl">
                    <a:srgbClr val="000000">
                      <a:alpha val="43137"/>
                    </a:srgbClr>
                  </a:outerShdw>
                </a:effectLst>
                <a:latin typeface="Comic Sans MS" pitchFamily="66" charset="0"/>
              </a:rPr>
              <a:t>  the threat of nuclear 			war,</a:t>
            </a:r>
          </a:p>
          <a:p>
            <a:pPr>
              <a:spcBef>
                <a:spcPts val="1200"/>
              </a:spcBef>
              <a:spcAft>
                <a:spcPts val="1200"/>
              </a:spcAft>
              <a:buClr>
                <a:srgbClr val="C00000"/>
              </a:buClr>
              <a:buSzPct val="100000"/>
            </a:pPr>
            <a:r>
              <a:rPr lang="en-US" sz="4300" b="1" i="1" dirty="0">
                <a:solidFill>
                  <a:schemeClr val="bg1"/>
                </a:solidFill>
                <a:effectLst>
                  <a:outerShdw blurRad="38100" dist="38100" dir="2700000" algn="tl">
                    <a:srgbClr val="000000">
                      <a:alpha val="43137"/>
                    </a:srgbClr>
                  </a:outerShdw>
                </a:effectLst>
                <a:latin typeface="Comic Sans MS" pitchFamily="66" charset="0"/>
              </a:rPr>
              <a:t>  the right to development    		for poor people. </a:t>
            </a:r>
          </a:p>
          <a:p>
            <a:pPr>
              <a:spcBef>
                <a:spcPts val="1200"/>
              </a:spcBef>
              <a:spcAft>
                <a:spcPts val="1200"/>
              </a:spcAft>
              <a:buClr>
                <a:srgbClr val="C00000"/>
              </a:buClr>
              <a:buSzPct val="100000"/>
            </a:pPr>
            <a:endParaRPr lang="en-US" sz="4400" i="1" dirty="0">
              <a:solidFill>
                <a:schemeClr val="bg1"/>
              </a:solidFill>
              <a:latin typeface="Comic Sans MS" pitchFamily="66"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Image result for Greta Thunberg"/>
          <p:cNvPicPr>
            <a:picLocks noChangeAspect="1" noChangeArrowheads="1"/>
          </p:cNvPicPr>
          <p:nvPr/>
        </p:nvPicPr>
        <p:blipFill>
          <a:blip r:embed="rId2" cstate="print"/>
          <a:srcRect/>
          <a:stretch>
            <a:fillRect/>
          </a:stretch>
        </p:blipFill>
        <p:spPr bwMode="auto">
          <a:xfrm>
            <a:off x="839788" y="152400"/>
            <a:ext cx="3505200" cy="3786188"/>
          </a:xfrm>
          <a:prstGeom prst="rect">
            <a:avLst/>
          </a:prstGeom>
          <a:noFill/>
          <a:ln w="9525">
            <a:noFill/>
            <a:miter lim="800000"/>
            <a:headEnd/>
            <a:tailEnd/>
          </a:ln>
        </p:spPr>
      </p:pic>
      <p:sp>
        <p:nvSpPr>
          <p:cNvPr id="3" name="Rectangle 2"/>
          <p:cNvSpPr/>
          <p:nvPr/>
        </p:nvSpPr>
        <p:spPr>
          <a:xfrm>
            <a:off x="4799013" y="-73025"/>
            <a:ext cx="2665412" cy="40116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b="1" dirty="0"/>
              <a:t>No One Is Too Small to Make a Difference review – Greta Thunberg’s vision</a:t>
            </a:r>
          </a:p>
        </p:txBody>
      </p:sp>
      <p:sp>
        <p:nvSpPr>
          <p:cNvPr id="4" name="Rectangle 3"/>
          <p:cNvSpPr/>
          <p:nvPr/>
        </p:nvSpPr>
        <p:spPr>
          <a:xfrm>
            <a:off x="533400" y="4191000"/>
            <a:ext cx="8229600" cy="2514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t>While her speech inside was full of harsh words for the powerful people Greta says have failed to intervene in the climate crisis, her speech on a stage outside the event to a very friendly crowd was a rallying cry asking people of all ages to join student strikers.</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8242"/>
                                        </p:tgtEl>
                                        <p:attrNameLst>
                                          <p:attrName>style.visibility</p:attrName>
                                        </p:attrNameLst>
                                      </p:cBhvr>
                                      <p:to>
                                        <p:strVal val="visible"/>
                                      </p:to>
                                    </p:set>
                                    <p:animEffect transition="in" filter="fade">
                                      <p:cBhvr>
                                        <p:cTn id="7" dur="500"/>
                                        <p:tgtEl>
                                          <p:spTgt spid="1382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419600"/>
            <a:ext cx="9144000" cy="2743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a:t>Meeting Pope Francis in Rome.</a:t>
            </a:r>
          </a:p>
          <a:p>
            <a:pPr algn="ctr">
              <a:defRPr/>
            </a:pPr>
            <a:r>
              <a:rPr lang="en-US" sz="3200" dirty="0"/>
              <a:t> In a talk in London in MP’s she taps the microphone and  askes “Can you hear me.”?</a:t>
            </a:r>
          </a:p>
        </p:txBody>
      </p:sp>
      <p:pic>
        <p:nvPicPr>
          <p:cNvPr id="30723" name="Picture 4" descr="Image result for greta thunberg and pope francis"/>
          <p:cNvPicPr>
            <a:picLocks noChangeAspect="1" noChangeArrowheads="1"/>
          </p:cNvPicPr>
          <p:nvPr/>
        </p:nvPicPr>
        <p:blipFill>
          <a:blip r:embed="rId2" cstate="print"/>
          <a:srcRect/>
          <a:stretch>
            <a:fillRect/>
          </a:stretch>
        </p:blipFill>
        <p:spPr bwMode="auto">
          <a:xfrm>
            <a:off x="1066800" y="153988"/>
            <a:ext cx="6673850" cy="4440237"/>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914400"/>
            <a:ext cx="8229600" cy="4801314"/>
          </a:xfrm>
          <a:prstGeom prst="rect">
            <a:avLst/>
          </a:prstGeom>
          <a:noFill/>
        </p:spPr>
        <p:txBody>
          <a:bodyPr wrap="square" rtlCol="0">
            <a:spAutoFit/>
          </a:bodyPr>
          <a:lstStyle/>
          <a:p>
            <a:pPr algn="ctr">
              <a:lnSpc>
                <a:spcPct val="150000"/>
              </a:lnSpc>
            </a:pPr>
            <a:r>
              <a:rPr lang="en-US" sz="4800" dirty="0">
                <a:solidFill>
                  <a:schemeClr val="bg1"/>
                </a:solidFill>
                <a:effectLst>
                  <a:outerShdw blurRad="38100" dist="38100" dir="2700000" algn="tl">
                    <a:srgbClr val="000000">
                      <a:alpha val="43137"/>
                    </a:srgbClr>
                  </a:outerShdw>
                </a:effectLst>
                <a:latin typeface="Lucida Sans" pitchFamily="34" charset="0"/>
              </a:rPr>
              <a:t>A three year </a:t>
            </a:r>
          </a:p>
          <a:p>
            <a:pPr algn="ctr">
              <a:lnSpc>
                <a:spcPct val="150000"/>
              </a:lnSpc>
            </a:pPr>
            <a:r>
              <a:rPr lang="en-US" sz="6000" b="1" i="1" dirty="0">
                <a:solidFill>
                  <a:schemeClr val="bg1"/>
                </a:solidFill>
                <a:effectLst>
                  <a:glow rad="101600">
                    <a:srgbClr val="FF0000">
                      <a:alpha val="60000"/>
                    </a:srgbClr>
                  </a:glow>
                  <a:outerShdw blurRad="38100" dist="38100" dir="2700000" algn="tl">
                    <a:srgbClr val="000000">
                      <a:alpha val="43137"/>
                    </a:srgbClr>
                  </a:outerShdw>
                </a:effectLst>
                <a:latin typeface="Lucida Sans" pitchFamily="34" charset="0"/>
              </a:rPr>
              <a:t>synod on ecology </a:t>
            </a:r>
          </a:p>
          <a:p>
            <a:pPr algn="ctr">
              <a:lnSpc>
                <a:spcPct val="150000"/>
              </a:lnSpc>
            </a:pPr>
            <a:r>
              <a:rPr lang="en-US" sz="4800" dirty="0">
                <a:solidFill>
                  <a:schemeClr val="bg1"/>
                </a:solidFill>
                <a:effectLst>
                  <a:outerShdw blurRad="38100" dist="38100" dir="2700000" algn="tl">
                    <a:srgbClr val="000000">
                      <a:alpha val="43137"/>
                    </a:srgbClr>
                  </a:outerShdw>
                </a:effectLst>
                <a:latin typeface="Lucida Sans" pitchFamily="34" charset="0"/>
              </a:rPr>
              <a:t>at local, national and international level </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G_0142.JPG"/>
          <p:cNvPicPr>
            <a:picLocks noChangeAspect="1"/>
          </p:cNvPicPr>
          <p:nvPr/>
        </p:nvPicPr>
        <p:blipFill>
          <a:blip r:embed="rId2" cstate="email"/>
          <a:stretch>
            <a:fillRect/>
          </a:stretch>
        </p:blipFill>
        <p:spPr>
          <a:xfrm>
            <a:off x="0" y="0"/>
            <a:ext cx="5143500" cy="6858000"/>
          </a:xfrm>
          <a:prstGeom prst="rect">
            <a:avLst/>
          </a:prstGeom>
        </p:spPr>
      </p:pic>
      <p:pic>
        <p:nvPicPr>
          <p:cNvPr id="4" name="Picture 3" descr="94565448_334d1ab46b_b.jpg"/>
          <p:cNvPicPr>
            <a:picLocks noChangeAspect="1"/>
          </p:cNvPicPr>
          <p:nvPr/>
        </p:nvPicPr>
        <p:blipFill>
          <a:blip r:embed="rId3" cstate="email"/>
          <a:srcRect/>
          <a:stretch>
            <a:fillRect/>
          </a:stretch>
        </p:blipFill>
        <p:spPr>
          <a:xfrm>
            <a:off x="4495800" y="0"/>
            <a:ext cx="4648200" cy="6858000"/>
          </a:xfrm>
          <a:prstGeom prst="rect">
            <a:avLst/>
          </a:prstGeom>
        </p:spPr>
      </p:pic>
      <p:sp>
        <p:nvSpPr>
          <p:cNvPr id="2" name="TextBox 1"/>
          <p:cNvSpPr txBox="1"/>
          <p:nvPr/>
        </p:nvSpPr>
        <p:spPr>
          <a:xfrm>
            <a:off x="609600" y="1143000"/>
            <a:ext cx="8229600" cy="1938992"/>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rPr>
              <a:t>One way the Church could begin educating itself about these issues would be through a</a:t>
            </a:r>
          </a:p>
        </p:txBody>
      </p:sp>
      <p:sp>
        <p:nvSpPr>
          <p:cNvPr id="3" name="TextBox 2"/>
          <p:cNvSpPr txBox="1"/>
          <p:nvPr/>
        </p:nvSpPr>
        <p:spPr>
          <a:xfrm rot="21089616">
            <a:off x="563115" y="3925843"/>
            <a:ext cx="7813357" cy="1015663"/>
          </a:xfrm>
          <a:prstGeom prst="rect">
            <a:avLst/>
          </a:prstGeom>
          <a:noFill/>
        </p:spPr>
        <p:txBody>
          <a:bodyPr wrap="none" rtlCol="0">
            <a:spAutoFit/>
          </a:bodyPr>
          <a:lstStyle/>
          <a:p>
            <a:r>
              <a:rPr lang="en-US" sz="6000" b="1" spc="300" dirty="0" err="1">
                <a:solidFill>
                  <a:schemeClr val="bg1"/>
                </a:solidFill>
                <a:effectLst>
                  <a:glow rad="101600">
                    <a:srgbClr val="A50021">
                      <a:alpha val="60000"/>
                    </a:srgbClr>
                  </a:glow>
                  <a:outerShdw blurRad="38100" dist="38100" dir="2700000" algn="tl">
                    <a:srgbClr val="000000">
                      <a:alpha val="43137"/>
                    </a:srgbClr>
                  </a:outerShdw>
                </a:effectLst>
                <a:latin typeface="Lucida Handwriting" pitchFamily="66" charset="0"/>
              </a:rPr>
              <a:t>Synodal</a:t>
            </a:r>
            <a:r>
              <a:rPr lang="en-US" sz="6000" b="1" spc="300" dirty="0">
                <a:solidFill>
                  <a:schemeClr val="bg1"/>
                </a:solidFill>
                <a:effectLst>
                  <a:glow rad="101600">
                    <a:srgbClr val="A50021">
                      <a:alpha val="60000"/>
                    </a:srgbClr>
                  </a:glow>
                  <a:outerShdw blurRad="38100" dist="38100" dir="2700000" algn="tl">
                    <a:srgbClr val="000000">
                      <a:alpha val="43137"/>
                    </a:srgbClr>
                  </a:outerShdw>
                </a:effectLst>
                <a:latin typeface="Lucida Handwriting" pitchFamily="66" charset="0"/>
              </a:rPr>
              <a:t>  process</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228600"/>
            <a:ext cx="7162800" cy="3785652"/>
          </a:xfrm>
          <a:prstGeom prst="rect">
            <a:avLst/>
          </a:prstGeom>
          <a:noFill/>
        </p:spPr>
        <p:txBody>
          <a:bodyPr wrap="square" rtlCol="0">
            <a:spAutoFit/>
          </a:bodyPr>
          <a:lstStyle/>
          <a:p>
            <a:pPr algn="ctr"/>
            <a:r>
              <a:rPr lang="en-US" sz="4000" dirty="0">
                <a:solidFill>
                  <a:schemeClr val="bg1"/>
                </a:solidFill>
                <a:effectLst>
                  <a:outerShdw blurRad="38100" dist="38100" dir="2700000" algn="tl">
                    <a:srgbClr val="000000">
                      <a:alpha val="43137"/>
                    </a:srgbClr>
                  </a:outerShdw>
                </a:effectLst>
              </a:rPr>
              <a:t>Given the importance of working for the poor and protecting the environment as highlighted in </a:t>
            </a:r>
            <a:r>
              <a:rPr lang="en-US" sz="4000" i="1" dirty="0" err="1">
                <a:solidFill>
                  <a:schemeClr val="bg1"/>
                </a:solidFill>
                <a:effectLst>
                  <a:outerShdw blurRad="38100" dist="38100" dir="2700000" algn="tl">
                    <a:srgbClr val="000000">
                      <a:alpha val="43137"/>
                    </a:srgbClr>
                  </a:outerShdw>
                </a:effectLst>
              </a:rPr>
              <a:t>Laudato</a:t>
            </a:r>
            <a:r>
              <a:rPr lang="en-US" sz="4000" i="1" dirty="0">
                <a:solidFill>
                  <a:schemeClr val="bg1"/>
                </a:solidFill>
                <a:effectLst>
                  <a:outerShdw blurRad="38100" dist="38100" dir="2700000" algn="tl">
                    <a:srgbClr val="000000">
                      <a:alpha val="43137"/>
                    </a:srgbClr>
                  </a:outerShdw>
                </a:effectLst>
              </a:rPr>
              <a:t> </a:t>
            </a:r>
            <a:r>
              <a:rPr lang="en-US" sz="4000" i="1" dirty="0" err="1">
                <a:solidFill>
                  <a:schemeClr val="bg1"/>
                </a:solidFill>
                <a:effectLst>
                  <a:outerShdw blurRad="38100" dist="38100" dir="2700000" algn="tl">
                    <a:srgbClr val="000000">
                      <a:alpha val="43137"/>
                    </a:srgbClr>
                  </a:outerShdw>
                </a:effectLst>
              </a:rPr>
              <a:t>Si</a:t>
            </a:r>
            <a:r>
              <a:rPr lang="en-US" sz="4000" i="1" dirty="0">
                <a:solidFill>
                  <a:schemeClr val="bg1"/>
                </a:solidFill>
                <a:effectLst>
                  <a:outerShdw blurRad="38100" dist="38100" dir="2700000" algn="tl">
                    <a:srgbClr val="000000">
                      <a:alpha val="43137"/>
                    </a:srgbClr>
                  </a:outerShdw>
                </a:effectLst>
              </a:rPr>
              <a:t>’ </a:t>
            </a:r>
            <a:r>
              <a:rPr lang="en-US" sz="4000" dirty="0">
                <a:solidFill>
                  <a:schemeClr val="bg1"/>
                </a:solidFill>
                <a:effectLst>
                  <a:outerShdw blurRad="38100" dist="38100" dir="2700000" algn="tl">
                    <a:srgbClr val="000000">
                      <a:alpha val="43137"/>
                    </a:srgbClr>
                  </a:outerShdw>
                </a:effectLst>
              </a:rPr>
              <a:t>it would make a lot of sense to hold a synod on these topics. </a:t>
            </a:r>
          </a:p>
        </p:txBody>
      </p:sp>
      <p:pic>
        <p:nvPicPr>
          <p:cNvPr id="4" name="Picture 3" descr="1428913954676.jpg"/>
          <p:cNvPicPr>
            <a:picLocks noChangeAspect="1"/>
          </p:cNvPicPr>
          <p:nvPr/>
        </p:nvPicPr>
        <p:blipFill>
          <a:blip r:embed="rId2" cstate="print"/>
          <a:stretch>
            <a:fillRect/>
          </a:stretch>
        </p:blipFill>
        <p:spPr>
          <a:xfrm>
            <a:off x="1143000" y="4114800"/>
            <a:ext cx="6664386" cy="2484120"/>
          </a:xfrm>
          <a:prstGeom prst="rect">
            <a:avLst/>
          </a:prstGeom>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80288"/>
          </a:xfrm>
        </p:spPr>
        <p:txBody>
          <a:bodyPr>
            <a:noAutofit/>
          </a:bodyPr>
          <a:lstStyle/>
          <a:p>
            <a:pPr algn="ctr"/>
            <a:r>
              <a:rPr lang="en-US" sz="4000" b="1" dirty="0">
                <a:solidFill>
                  <a:schemeClr val="bg1"/>
                </a:solidFill>
                <a:effectLst>
                  <a:glow rad="101600">
                    <a:srgbClr val="C00000">
                      <a:alpha val="60000"/>
                    </a:srgbClr>
                  </a:glow>
                </a:effectLst>
                <a:latin typeface="Lucida Sans" pitchFamily="34" charset="0"/>
              </a:rPr>
              <a:t>Three Year Synod on Ecology</a:t>
            </a:r>
          </a:p>
        </p:txBody>
      </p:sp>
      <p:sp>
        <p:nvSpPr>
          <p:cNvPr id="3" name="Content Placeholder 2"/>
          <p:cNvSpPr>
            <a:spLocks noGrp="1"/>
          </p:cNvSpPr>
          <p:nvPr>
            <p:ph idx="1"/>
          </p:nvPr>
        </p:nvSpPr>
        <p:spPr>
          <a:xfrm>
            <a:off x="457200" y="2971800"/>
            <a:ext cx="8229600" cy="3657600"/>
          </a:xfrm>
        </p:spPr>
        <p:txBody>
          <a:bodyPr>
            <a:noAutofit/>
          </a:bodyPr>
          <a:lstStyle/>
          <a:p>
            <a:pPr>
              <a:spcBef>
                <a:spcPts val="1200"/>
              </a:spcBef>
              <a:spcAft>
                <a:spcPts val="1200"/>
              </a:spcAft>
              <a:buClr>
                <a:srgbClr val="FF0000"/>
              </a:buClr>
              <a:buFont typeface="Wingdings" pitchFamily="2" charset="2"/>
              <a:buChar char="§"/>
            </a:pPr>
            <a:r>
              <a:rPr lang="en-US" sz="4000" b="1" dirty="0">
                <a:solidFill>
                  <a:schemeClr val="bg1"/>
                </a:solidFill>
                <a:effectLst>
                  <a:outerShdw blurRad="38100" dist="38100" dir="2700000" algn="tl">
                    <a:srgbClr val="000000">
                      <a:alpha val="43137"/>
                    </a:srgbClr>
                  </a:outerShdw>
                </a:effectLst>
              </a:rPr>
              <a:t> know the local environment in each parish and diocese</a:t>
            </a:r>
          </a:p>
          <a:p>
            <a:pPr lvl="1">
              <a:spcBef>
                <a:spcPts val="1200"/>
              </a:spcBef>
              <a:spcAft>
                <a:spcPts val="1200"/>
              </a:spcAft>
              <a:buClr>
                <a:srgbClr val="FF0000"/>
              </a:buClr>
              <a:buFont typeface="Wingdings" pitchFamily="2" charset="2"/>
              <a:buChar char="§"/>
            </a:pPr>
            <a:r>
              <a:rPr lang="en-US" sz="4000" dirty="0">
                <a:solidFill>
                  <a:schemeClr val="bg1"/>
                </a:solidFill>
                <a:effectLst>
                  <a:outerShdw blurRad="38100" dist="38100" dir="2700000" algn="tl">
                    <a:srgbClr val="000000">
                      <a:alpha val="43137"/>
                    </a:srgbClr>
                  </a:outerShdw>
                </a:effectLst>
              </a:rPr>
              <a:t>What are the ecosystems in the area? How are they being impacted in recent times.</a:t>
            </a:r>
          </a:p>
        </p:txBody>
      </p:sp>
      <p:sp>
        <p:nvSpPr>
          <p:cNvPr id="5" name="Oval 4"/>
          <p:cNvSpPr/>
          <p:nvPr/>
        </p:nvSpPr>
        <p:spPr>
          <a:xfrm>
            <a:off x="3048000" y="1219200"/>
            <a:ext cx="3048000" cy="1600200"/>
          </a:xfrm>
          <a:prstGeom prst="ellipse">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effectLst>
                  <a:outerShdw blurRad="38100" dist="38100" dir="2700000" algn="tl">
                    <a:srgbClr val="000000">
                      <a:alpha val="43137"/>
                    </a:srgbClr>
                  </a:outerShdw>
                </a:effectLst>
                <a:latin typeface="Lucida Handwriting" pitchFamily="66" charset="0"/>
              </a:rPr>
              <a:t>Year 1</a:t>
            </a:r>
            <a:endParaRPr lang="en-US" sz="4400" dirty="0">
              <a:solidFill>
                <a:schemeClr val="bg1"/>
              </a:solidFill>
              <a:latin typeface="Lucida Handwriting" pitchFamily="66"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strips(downRigh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strips(downRight)">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381000" y="609600"/>
            <a:ext cx="8229600" cy="5638800"/>
          </a:xfrm>
        </p:spPr>
        <p:txBody>
          <a:bodyPr>
            <a:noAutofit/>
          </a:bodyPr>
          <a:lstStyle/>
          <a:p>
            <a:pPr lvl="1">
              <a:spcBef>
                <a:spcPts val="1200"/>
              </a:spcBef>
              <a:spcAft>
                <a:spcPts val="1200"/>
              </a:spcAft>
              <a:buClr>
                <a:srgbClr val="FF0000"/>
              </a:buClr>
              <a:buSzPct val="100000"/>
              <a:buFont typeface="Wingdings" pitchFamily="2" charset="2"/>
              <a:buChar char="§"/>
            </a:pPr>
            <a:r>
              <a:rPr lang="en-US" sz="44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people with knowledge and skills in this area could be called to share their expertise with the members of the synod, most of whom would be lay people.</a:t>
            </a:r>
          </a:p>
          <a:p>
            <a:pPr lvl="1">
              <a:spcBef>
                <a:spcPts val="1200"/>
              </a:spcBef>
              <a:spcAft>
                <a:spcPts val="1200"/>
              </a:spcAft>
              <a:buClr>
                <a:srgbClr val="FF0000"/>
              </a:buClr>
              <a:buSzPct val="100000"/>
              <a:buFont typeface="Wingdings" pitchFamily="2" charset="2"/>
              <a:buChar char="§"/>
            </a:pPr>
            <a:r>
              <a:rPr lang="en-US" sz="44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Important: a good age mix at the synod</a:t>
            </a:r>
            <a:endParaRPr lang="en-US" sz="4400" dirty="0">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strips(downRight)">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04800" y="228600"/>
            <a:ext cx="8839200" cy="5334000"/>
          </a:xfrm>
        </p:spPr>
        <p:txBody>
          <a:bodyPr>
            <a:noAutofit/>
          </a:bodyPr>
          <a:lstStyle/>
          <a:p>
            <a:pPr>
              <a:spcBef>
                <a:spcPts val="1200"/>
              </a:spcBef>
              <a:spcAft>
                <a:spcPts val="1800"/>
              </a:spcAft>
              <a:buClr>
                <a:srgbClr val="FF0000"/>
              </a:buClr>
              <a:buSzPct val="100000"/>
              <a:buFont typeface="Wingdings" pitchFamily="2" charset="2"/>
              <a:buChar char="§"/>
            </a:pPr>
            <a:r>
              <a:rPr lang="en-US" sz="3600" dirty="0">
                <a:solidFill>
                  <a:schemeClr val="bg1"/>
                </a:solidFill>
                <a:effectLst>
                  <a:outerShdw blurRad="38100" dist="38100" dir="2700000" algn="tl">
                    <a:srgbClr val="000000">
                      <a:alpha val="43137"/>
                    </a:srgbClr>
                  </a:outerShdw>
                </a:effectLst>
                <a:cs typeface="Times New Roman" pitchFamily="18" charset="0"/>
              </a:rPr>
              <a:t>ask the questions which Pope Francis has raised in </a:t>
            </a:r>
            <a:r>
              <a:rPr lang="en-US" sz="3600" i="1" dirty="0" err="1">
                <a:solidFill>
                  <a:schemeClr val="bg1"/>
                </a:solidFill>
                <a:effectLst>
                  <a:outerShdw blurRad="38100" dist="38100" dir="2700000" algn="tl">
                    <a:srgbClr val="000000">
                      <a:alpha val="43137"/>
                    </a:srgbClr>
                  </a:outerShdw>
                </a:effectLst>
                <a:cs typeface="Times New Roman" pitchFamily="18" charset="0"/>
              </a:rPr>
              <a:t>Laudato</a:t>
            </a:r>
            <a:r>
              <a:rPr lang="en-US" sz="3600" i="1" dirty="0">
                <a:solidFill>
                  <a:schemeClr val="bg1"/>
                </a:solidFill>
                <a:effectLst>
                  <a:outerShdw blurRad="38100" dist="38100" dir="2700000" algn="tl">
                    <a:srgbClr val="000000">
                      <a:alpha val="43137"/>
                    </a:srgbClr>
                  </a:outerShdw>
                </a:effectLst>
                <a:cs typeface="Times New Roman" pitchFamily="18" charset="0"/>
              </a:rPr>
              <a:t> </a:t>
            </a:r>
            <a:r>
              <a:rPr lang="en-US" sz="3600" i="1" dirty="0" err="1">
                <a:solidFill>
                  <a:schemeClr val="bg1"/>
                </a:solidFill>
                <a:effectLst>
                  <a:outerShdw blurRad="38100" dist="38100" dir="2700000" algn="tl">
                    <a:srgbClr val="000000">
                      <a:alpha val="43137"/>
                    </a:srgbClr>
                  </a:outerShdw>
                </a:effectLst>
                <a:cs typeface="Times New Roman" pitchFamily="18" charset="0"/>
              </a:rPr>
              <a:t>Si</a:t>
            </a:r>
            <a:r>
              <a:rPr lang="en-US" sz="3600" i="1" dirty="0">
                <a:solidFill>
                  <a:schemeClr val="bg1"/>
                </a:solidFill>
                <a:effectLst>
                  <a:outerShdw blurRad="38100" dist="38100" dir="2700000" algn="tl">
                    <a:srgbClr val="000000">
                      <a:alpha val="43137"/>
                    </a:srgbClr>
                  </a:outerShdw>
                </a:effectLst>
                <a:cs typeface="Times New Roman" pitchFamily="18" charset="0"/>
              </a:rPr>
              <a:t>’</a:t>
            </a:r>
            <a:r>
              <a:rPr lang="en-US" sz="3600" dirty="0">
                <a:solidFill>
                  <a:schemeClr val="bg1"/>
                </a:solidFill>
                <a:effectLst>
                  <a:outerShdw blurRad="38100" dist="38100" dir="2700000" algn="tl">
                    <a:srgbClr val="000000">
                      <a:alpha val="43137"/>
                    </a:srgbClr>
                  </a:outerShdw>
                </a:effectLst>
                <a:cs typeface="Times New Roman" pitchFamily="18" charset="0"/>
              </a:rPr>
              <a:t>. </a:t>
            </a:r>
            <a:r>
              <a:rPr lang="en-US" sz="3200" i="1" dirty="0">
                <a:solidFill>
                  <a:schemeClr val="bg1"/>
                </a:solidFill>
                <a:effectLst>
                  <a:outerShdw blurRad="38100" dist="38100" dir="2700000" algn="tl">
                    <a:srgbClr val="000000">
                      <a:alpha val="43137"/>
                    </a:srgbClr>
                  </a:outerShdw>
                </a:effectLst>
                <a:cs typeface="Times New Roman" pitchFamily="18" charset="0"/>
              </a:rPr>
              <a:t>Example:</a:t>
            </a:r>
            <a:endParaRPr lang="en-US" sz="3600" i="1" dirty="0">
              <a:solidFill>
                <a:schemeClr val="bg1"/>
              </a:solidFill>
              <a:effectLst>
                <a:outerShdw blurRad="38100" dist="38100" dir="2700000" algn="tl">
                  <a:srgbClr val="000000">
                    <a:alpha val="43137"/>
                  </a:srgbClr>
                </a:outerShdw>
              </a:effectLst>
              <a:cs typeface="Times New Roman" pitchFamily="18" charset="0"/>
            </a:endParaRPr>
          </a:p>
        </p:txBody>
      </p:sp>
      <p:pic>
        <p:nvPicPr>
          <p:cNvPr id="5" name="Picture 4" descr="lean_meat.jpg"/>
          <p:cNvPicPr>
            <a:picLocks noChangeAspect="1"/>
          </p:cNvPicPr>
          <p:nvPr/>
        </p:nvPicPr>
        <p:blipFill>
          <a:blip r:embed="rId2" cstate="email"/>
          <a:stretch>
            <a:fillRect/>
          </a:stretch>
        </p:blipFill>
        <p:spPr>
          <a:xfrm>
            <a:off x="6096000" y="4267200"/>
            <a:ext cx="3048000" cy="2159000"/>
          </a:xfrm>
          <a:prstGeom prst="rect">
            <a:avLst/>
          </a:prstGeom>
        </p:spPr>
      </p:pic>
      <p:sp>
        <p:nvSpPr>
          <p:cNvPr id="6" name="Content Placeholder 3"/>
          <p:cNvSpPr txBox="1">
            <a:spLocks/>
          </p:cNvSpPr>
          <p:nvPr/>
        </p:nvSpPr>
        <p:spPr>
          <a:xfrm>
            <a:off x="228600" y="1752600"/>
            <a:ext cx="5943600" cy="4876800"/>
          </a:xfrm>
          <a:prstGeom prst="rect">
            <a:avLst/>
          </a:prstGeom>
        </p:spPr>
        <p:txBody>
          <a:bodyPr vert="horz">
            <a:noAutofit/>
          </a:bodyPr>
          <a:lstStyle/>
          <a:p>
            <a:pPr marL="274320" marR="0" lvl="0" indent="-274320" algn="l" defTabSz="914400" rtl="0" eaLnBrk="1" fontAlgn="auto" latinLnBrk="0" hangingPunct="1">
              <a:lnSpc>
                <a:spcPct val="100000"/>
              </a:lnSpc>
              <a:spcBef>
                <a:spcPts val="600"/>
              </a:spcBef>
              <a:spcAft>
                <a:spcPts val="600"/>
              </a:spcAft>
              <a:buClr>
                <a:srgbClr val="FFFF00"/>
              </a:buClr>
              <a:buSzPct val="100000"/>
              <a:buFont typeface="Wingdings" pitchFamily="2" charset="2"/>
              <a:buChar char="Ø"/>
              <a:tabLst/>
              <a:defRPr/>
            </a:pPr>
            <a:r>
              <a:rPr kumimoji="0" lang="en-US" sz="36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itchFamily="18" charset="0"/>
                <a:cs typeface="Times New Roman" pitchFamily="18" charset="0"/>
              </a:rPr>
              <a:t>the level of greenhouse gas emissions from either transport or agriculture in that area</a:t>
            </a:r>
          </a:p>
          <a:p>
            <a:pPr marL="274320" marR="0" lvl="0" indent="-274320" algn="l" defTabSz="914400" rtl="0" eaLnBrk="1" fontAlgn="auto" latinLnBrk="0" hangingPunct="1">
              <a:lnSpc>
                <a:spcPct val="100000"/>
              </a:lnSpc>
              <a:spcBef>
                <a:spcPts val="600"/>
              </a:spcBef>
              <a:spcAft>
                <a:spcPts val="600"/>
              </a:spcAft>
              <a:buClr>
                <a:srgbClr val="FFFF00"/>
              </a:buClr>
              <a:buSzPct val="100000"/>
              <a:buFont typeface="Wingdings" pitchFamily="2" charset="2"/>
              <a:buChar char="Ø"/>
              <a:tabLst/>
              <a:defRPr/>
            </a:pPr>
            <a:r>
              <a:rPr kumimoji="0" lang="en-US" sz="36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itchFamily="18" charset="0"/>
                <a:cs typeface="Times New Roman" pitchFamily="18" charset="0"/>
              </a:rPr>
              <a:t> the question of the morality of a heavy meat diet, not just on the local environment but on the planet as well. </a:t>
            </a:r>
          </a:p>
          <a:p>
            <a:pPr marL="274320" marR="0" lvl="0" indent="-274320" algn="l" defTabSz="914400" rtl="0" eaLnBrk="1" fontAlgn="auto" latinLnBrk="0" hangingPunct="1">
              <a:lnSpc>
                <a:spcPct val="100000"/>
              </a:lnSpc>
              <a:spcAft>
                <a:spcPts val="600"/>
              </a:spcAft>
              <a:buClr>
                <a:srgbClr val="FFFF00"/>
              </a:buClr>
              <a:buSzPct val="100000"/>
              <a:buFont typeface="Wingdings" pitchFamily="2" charset="2"/>
              <a:buChar char="v"/>
              <a:tabLst/>
              <a:defRPr/>
            </a:pPr>
            <a:endParaRPr kumimoji="0" lang="en-US" sz="36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mn-ea"/>
              <a:cs typeface="Times New Roman" pitchFamily="18" charset="0"/>
            </a:endParaRPr>
          </a:p>
          <a:p>
            <a:pPr marL="274320" marR="0" lvl="0" indent="-274320" algn="l" defTabSz="914400" rtl="0" eaLnBrk="1" fontAlgn="auto" latinLnBrk="0" hangingPunct="1">
              <a:lnSpc>
                <a:spcPct val="100000"/>
              </a:lnSpc>
              <a:spcAft>
                <a:spcPts val="600"/>
              </a:spcAft>
              <a:buClr>
                <a:srgbClr val="FFFF00"/>
              </a:buClr>
              <a:buSzPct val="100000"/>
              <a:buFont typeface="Wingdings" pitchFamily="2" charset="2"/>
              <a:buChar char="v"/>
              <a:tabLst/>
              <a:defRPr/>
            </a:pPr>
            <a:endParaRPr kumimoji="0" lang="en-US" sz="36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endParaRPr>
          </a:p>
        </p:txBody>
      </p:sp>
      <p:pic>
        <p:nvPicPr>
          <p:cNvPr id="7" name="Picture 6" descr="0002-107230697-edinburgh-jpg_064318.jpg"/>
          <p:cNvPicPr>
            <a:picLocks noChangeAspect="1"/>
          </p:cNvPicPr>
          <p:nvPr/>
        </p:nvPicPr>
        <p:blipFill>
          <a:blip r:embed="rId3" cstate="email"/>
          <a:stretch>
            <a:fillRect/>
          </a:stretch>
        </p:blipFill>
        <p:spPr>
          <a:xfrm>
            <a:off x="5854271" y="1752600"/>
            <a:ext cx="3289729" cy="2150444"/>
          </a:xfrm>
          <a:prstGeom prst="rect">
            <a:avLst/>
          </a:prstGeom>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 calcmode="lin" valueType="num">
                                      <p:cBhvr additive="base">
                                        <p:cTn id="16"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7" dur="1000" fill="hold"/>
                                        <p:tgtEl>
                                          <p:spTgt spid="6">
                                            <p:txEl>
                                              <p:pRg st="1" end="1"/>
                                            </p:txEl>
                                          </p:spTgt>
                                        </p:tgtEl>
                                        <p:attrNameLst>
                                          <p:attrName>ppt_y</p:attrName>
                                        </p:attrNameLst>
                                      </p:cBhvr>
                                      <p:tavLst>
                                        <p:tav tm="0">
                                          <p:val>
                                            <p:strVal val="1+#ppt_h/2"/>
                                          </p:val>
                                        </p:tav>
                                        <p:tav tm="100000">
                                          <p:val>
                                            <p:strVal val="#ppt_y"/>
                                          </p:val>
                                        </p:tav>
                                      </p:tavLst>
                                    </p:anim>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228600"/>
            <a:ext cx="8534400" cy="3170099"/>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latin typeface="Comic Sans MS" pitchFamily="66" charset="0"/>
              </a:rPr>
              <a:t>If our diet is going to have to be changed significantly because it contributes to global warming, this will only happen in the context of robust debate and dialogue.</a:t>
            </a:r>
          </a:p>
        </p:txBody>
      </p:sp>
      <p:pic>
        <p:nvPicPr>
          <p:cNvPr id="3" name="Picture 2" descr="beef steak picado.jpg"/>
          <p:cNvPicPr>
            <a:picLocks noChangeAspect="1"/>
          </p:cNvPicPr>
          <p:nvPr/>
        </p:nvPicPr>
        <p:blipFill>
          <a:blip r:embed="rId2" cstate="email"/>
          <a:stretch>
            <a:fillRect/>
          </a:stretch>
        </p:blipFill>
        <p:spPr>
          <a:xfrm>
            <a:off x="5588000" y="3886200"/>
            <a:ext cx="3556000" cy="2667000"/>
          </a:xfrm>
          <a:prstGeom prst="rect">
            <a:avLst/>
          </a:prstGeom>
        </p:spPr>
      </p:pic>
      <p:pic>
        <p:nvPicPr>
          <p:cNvPr id="4" name="Picture 3" descr="beef burger.jpg"/>
          <p:cNvPicPr>
            <a:picLocks noChangeAspect="1"/>
          </p:cNvPicPr>
          <p:nvPr/>
        </p:nvPicPr>
        <p:blipFill>
          <a:blip r:embed="rId3" cstate="email"/>
          <a:stretch>
            <a:fillRect/>
          </a:stretch>
        </p:blipFill>
        <p:spPr>
          <a:xfrm>
            <a:off x="0" y="3866832"/>
            <a:ext cx="3581400" cy="2671128"/>
          </a:xfrm>
          <a:prstGeom prst="rect">
            <a:avLst/>
          </a:prstGeom>
        </p:spPr>
      </p:pic>
      <p:pic>
        <p:nvPicPr>
          <p:cNvPr id="6" name="Picture 5" descr="bacon.jpg"/>
          <p:cNvPicPr>
            <a:picLocks noChangeAspect="1"/>
          </p:cNvPicPr>
          <p:nvPr/>
        </p:nvPicPr>
        <p:blipFill>
          <a:blip r:embed="rId4" cstate="print"/>
          <a:srcRect t="3448"/>
          <a:stretch>
            <a:fillRect/>
          </a:stretch>
        </p:blipFill>
        <p:spPr>
          <a:xfrm>
            <a:off x="3429000" y="3886200"/>
            <a:ext cx="2209800" cy="2667000"/>
          </a:xfrm>
          <a:prstGeom prst="rect">
            <a:avLst/>
          </a:prstGeom>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10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strips(downLeft)">
                                      <p:cBhvr>
                                        <p:cTn id="10" dur="1000"/>
                                        <p:tgtEl>
                                          <p:spTgt spid="6"/>
                                        </p:tgtEl>
                                      </p:cBhvr>
                                    </p:animEffect>
                                  </p:childTnLst>
                                </p:cTn>
                              </p:par>
                              <p:par>
                                <p:cTn id="11" presetID="18" presetClass="entr" presetSubtype="1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strips(downLeft)">
                                      <p:cBhvr>
                                        <p:cTn id="1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3-06-11-SEA (61).JPG"/>
          <p:cNvPicPr>
            <a:picLocks noChangeAspect="1"/>
          </p:cNvPicPr>
          <p:nvPr/>
        </p:nvPicPr>
        <p:blipFill>
          <a:blip r:embed="rId2" cstate="email"/>
          <a:stretch>
            <a:fillRect/>
          </a:stretch>
        </p:blipFill>
        <p:spPr>
          <a:xfrm>
            <a:off x="0" y="0"/>
            <a:ext cx="9144000" cy="6858000"/>
          </a:xfrm>
          <a:prstGeom prst="rect">
            <a:avLst/>
          </a:prstGeom>
        </p:spPr>
      </p:pic>
      <p:sp>
        <p:nvSpPr>
          <p:cNvPr id="2" name="TextBox 1"/>
          <p:cNvSpPr txBox="1"/>
          <p:nvPr/>
        </p:nvSpPr>
        <p:spPr>
          <a:xfrm>
            <a:off x="533400" y="228600"/>
            <a:ext cx="8229600" cy="4401205"/>
          </a:xfrm>
          <a:prstGeom prst="rect">
            <a:avLst/>
          </a:prstGeom>
          <a:noFill/>
        </p:spPr>
        <p:txBody>
          <a:bodyPr wrap="square" rtlCol="0">
            <a:spAutoFit/>
          </a:bodyPr>
          <a:lstStyle/>
          <a:p>
            <a:r>
              <a:rPr lang="en-US" sz="4000" dirty="0">
                <a:solidFill>
                  <a:schemeClr val="bg1"/>
                </a:solidFill>
                <a:effectLst>
                  <a:glow rad="101600">
                    <a:srgbClr val="002060">
                      <a:alpha val="40000"/>
                    </a:srgbClr>
                  </a:glow>
                  <a:outerShdw blurRad="38100" dist="38100" dir="2700000" algn="tl">
                    <a:srgbClr val="000000">
                      <a:alpha val="43137"/>
                    </a:srgbClr>
                  </a:outerShdw>
                </a:effectLst>
                <a:latin typeface="Comic Sans MS" pitchFamily="66" charset="0"/>
              </a:rPr>
              <a:t>And, if these changes are to take root, other profitable farming  alternatives would have to be suggested and supported so that the farming community could pursue their livelihood in the area. </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685800"/>
            <a:ext cx="5410200" cy="5518242"/>
          </a:xfrm>
          <a:prstGeom prst="rect">
            <a:avLst/>
          </a:prstGeom>
          <a:noFill/>
        </p:spPr>
        <p:txBody>
          <a:bodyPr wrap="square" rtlCol="0">
            <a:spAutoFit/>
          </a:bodyPr>
          <a:lstStyle/>
          <a:p>
            <a:pPr>
              <a:lnSpc>
                <a:spcPct val="150000"/>
              </a:lnSpc>
            </a:pPr>
            <a:r>
              <a:rPr lang="en-US" sz="4000" dirty="0">
                <a:solidFill>
                  <a:schemeClr val="bg1"/>
                </a:solidFill>
                <a:effectLst>
                  <a:outerShdw blurRad="38100" dist="38100" dir="2700000" algn="tl">
                    <a:srgbClr val="000000">
                      <a:alpha val="43137"/>
                    </a:srgbClr>
                  </a:outerShdw>
                </a:effectLst>
              </a:rPr>
              <a:t>Pope Francis links his concern for the plight of the poor and the devastation of the earth to the </a:t>
            </a:r>
            <a:r>
              <a:rPr lang="en-US" sz="4000" b="1" i="1" dirty="0">
                <a:solidFill>
                  <a:srgbClr val="FFFF00"/>
                </a:solidFill>
                <a:effectLst>
                  <a:outerShdw blurRad="38100" dist="38100" dir="2700000" algn="tl">
                    <a:srgbClr val="000000">
                      <a:alpha val="43137"/>
                    </a:srgbClr>
                  </a:outerShdw>
                </a:effectLst>
              </a:rPr>
              <a:t>teachings of his predecessors:</a:t>
            </a:r>
          </a:p>
        </p:txBody>
      </p:sp>
      <p:pic>
        <p:nvPicPr>
          <p:cNvPr id="3" name="Picture 2" descr="vatican_city_papal symbol.gif"/>
          <p:cNvPicPr>
            <a:picLocks noChangeAspect="1"/>
          </p:cNvPicPr>
          <p:nvPr/>
        </p:nvPicPr>
        <p:blipFill>
          <a:blip r:embed="rId2" cstate="print"/>
          <a:stretch>
            <a:fillRect/>
          </a:stretch>
        </p:blipFill>
        <p:spPr>
          <a:xfrm>
            <a:off x="5943600" y="1828800"/>
            <a:ext cx="2645784" cy="2895600"/>
          </a:xfrm>
          <a:prstGeom prst="ellipse">
            <a:avLst/>
          </a:prstGeom>
        </p:spPr>
      </p:pic>
    </p:spTree>
  </p:cSld>
  <p:clrMapOvr>
    <a:masterClrMapping/>
  </p:clrMapOvr>
  <p:transition spd="med">
    <p:wipe dir="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waste1.png"/>
          <p:cNvPicPr>
            <a:picLocks noChangeAspect="1"/>
          </p:cNvPicPr>
          <p:nvPr/>
        </p:nvPicPr>
        <p:blipFill>
          <a:blip r:embed="rId2" cstate="email"/>
          <a:srcRect/>
          <a:stretch>
            <a:fillRect/>
          </a:stretch>
        </p:blipFill>
        <p:spPr>
          <a:xfrm>
            <a:off x="5334000" y="4648200"/>
            <a:ext cx="3810000" cy="2209800"/>
          </a:xfrm>
          <a:prstGeom prst="rect">
            <a:avLst/>
          </a:prstGeom>
        </p:spPr>
      </p:pic>
      <p:pic>
        <p:nvPicPr>
          <p:cNvPr id="12" name="Picture 11" descr="05-04-09Grotta (20).JPG"/>
          <p:cNvPicPr>
            <a:picLocks noChangeAspect="1"/>
          </p:cNvPicPr>
          <p:nvPr/>
        </p:nvPicPr>
        <p:blipFill>
          <a:blip r:embed="rId3" cstate="email"/>
          <a:stretch>
            <a:fillRect/>
          </a:stretch>
        </p:blipFill>
        <p:spPr>
          <a:xfrm>
            <a:off x="2590800" y="4800600"/>
            <a:ext cx="2743200" cy="2057400"/>
          </a:xfrm>
          <a:prstGeom prst="rect">
            <a:avLst/>
          </a:prstGeom>
        </p:spPr>
      </p:pic>
      <p:pic>
        <p:nvPicPr>
          <p:cNvPr id="7" name="Picture 6" descr="CleanWaterWoman.jpg"/>
          <p:cNvPicPr>
            <a:picLocks noChangeAspect="1"/>
          </p:cNvPicPr>
          <p:nvPr/>
        </p:nvPicPr>
        <p:blipFill>
          <a:blip r:embed="rId4" cstate="email"/>
          <a:stretch>
            <a:fillRect/>
          </a:stretch>
        </p:blipFill>
        <p:spPr>
          <a:xfrm>
            <a:off x="4160520" y="2362200"/>
            <a:ext cx="2255520" cy="2819400"/>
          </a:xfrm>
          <a:prstGeom prst="rect">
            <a:avLst/>
          </a:prstGeom>
        </p:spPr>
      </p:pic>
      <p:sp>
        <p:nvSpPr>
          <p:cNvPr id="2" name="TextBox 1"/>
          <p:cNvSpPr txBox="1"/>
          <p:nvPr/>
        </p:nvSpPr>
        <p:spPr>
          <a:xfrm>
            <a:off x="304800" y="457200"/>
            <a:ext cx="5105400" cy="2862322"/>
          </a:xfrm>
          <a:prstGeom prst="rect">
            <a:avLst/>
          </a:prstGeom>
          <a:noFill/>
        </p:spPr>
        <p:txBody>
          <a:bodyPr wrap="square" rtlCol="0">
            <a:spAutoFit/>
          </a:bodyPr>
          <a:lstStyle/>
          <a:p>
            <a:pPr>
              <a:spcBef>
                <a:spcPts val="1800"/>
              </a:spcBef>
              <a:spcAft>
                <a:spcPts val="1800"/>
              </a:spcAft>
              <a:buClr>
                <a:srgbClr val="FFFF00"/>
              </a:buClr>
              <a:buFont typeface="Wingdings" pitchFamily="2" charset="2"/>
              <a:buChar char="Ø"/>
            </a:pPr>
            <a:r>
              <a:rPr lang="en-US" sz="4000" dirty="0">
                <a:solidFill>
                  <a:schemeClr val="bg1"/>
                </a:solidFill>
                <a:effectLst>
                  <a:outerShdw blurRad="38100" dist="38100" dir="2700000" algn="tl">
                    <a:srgbClr val="000000">
                      <a:alpha val="43137"/>
                    </a:srgbClr>
                  </a:outerShdw>
                </a:effectLst>
              </a:rPr>
              <a:t> our use of energy, </a:t>
            </a:r>
          </a:p>
          <a:p>
            <a:pPr>
              <a:spcBef>
                <a:spcPts val="1800"/>
              </a:spcBef>
              <a:spcAft>
                <a:spcPts val="1800"/>
              </a:spcAft>
              <a:buClr>
                <a:srgbClr val="FFFF00"/>
              </a:buClr>
              <a:buFont typeface="Wingdings" pitchFamily="2" charset="2"/>
              <a:buChar char="Ø"/>
            </a:pPr>
            <a:r>
              <a:rPr lang="en-US" sz="4000" dirty="0">
                <a:solidFill>
                  <a:schemeClr val="bg1"/>
                </a:solidFill>
                <a:effectLst>
                  <a:outerShdw blurRad="38100" dist="38100" dir="2700000" algn="tl">
                    <a:srgbClr val="000000">
                      <a:alpha val="43137"/>
                    </a:srgbClr>
                  </a:outerShdw>
                </a:effectLst>
              </a:rPr>
              <a:t> use of water</a:t>
            </a:r>
          </a:p>
          <a:p>
            <a:pPr>
              <a:spcBef>
                <a:spcPts val="1800"/>
              </a:spcBef>
              <a:spcAft>
                <a:spcPts val="1800"/>
              </a:spcAft>
              <a:buClr>
                <a:srgbClr val="FFFF00"/>
              </a:buClr>
              <a:buFont typeface="Wingdings" pitchFamily="2" charset="2"/>
              <a:buChar char="Ø"/>
            </a:pPr>
            <a:r>
              <a:rPr lang="en-US" sz="4000" dirty="0">
                <a:solidFill>
                  <a:schemeClr val="bg1"/>
                </a:solidFill>
                <a:effectLst>
                  <a:outerShdw blurRad="38100" dist="38100" dir="2700000" algn="tl">
                    <a:srgbClr val="000000">
                      <a:alpha val="43137"/>
                    </a:srgbClr>
                  </a:outerShdw>
                </a:effectLst>
              </a:rPr>
              <a:t> our waste</a:t>
            </a:r>
          </a:p>
        </p:txBody>
      </p:sp>
      <p:pic>
        <p:nvPicPr>
          <p:cNvPr id="3" name="Picture 2" descr="2010-11-09Sariaya (58).JPG"/>
          <p:cNvPicPr>
            <a:picLocks noChangeAspect="1"/>
          </p:cNvPicPr>
          <p:nvPr/>
        </p:nvPicPr>
        <p:blipFill>
          <a:blip r:embed="rId5" cstate="email"/>
          <a:srcRect/>
          <a:stretch>
            <a:fillRect/>
          </a:stretch>
        </p:blipFill>
        <p:spPr>
          <a:xfrm>
            <a:off x="4800600" y="0"/>
            <a:ext cx="2133600" cy="2362200"/>
          </a:xfrm>
          <a:prstGeom prst="rect">
            <a:avLst/>
          </a:prstGeom>
        </p:spPr>
      </p:pic>
      <p:pic>
        <p:nvPicPr>
          <p:cNvPr id="4" name="Picture 3" descr="alternative energy2.jpg"/>
          <p:cNvPicPr>
            <a:picLocks noChangeAspect="1"/>
          </p:cNvPicPr>
          <p:nvPr/>
        </p:nvPicPr>
        <p:blipFill>
          <a:blip r:embed="rId6" cstate="email"/>
          <a:stretch>
            <a:fillRect/>
          </a:stretch>
        </p:blipFill>
        <p:spPr>
          <a:xfrm>
            <a:off x="6929437" y="0"/>
            <a:ext cx="2214564" cy="2362200"/>
          </a:xfrm>
          <a:prstGeom prst="rect">
            <a:avLst/>
          </a:prstGeom>
        </p:spPr>
      </p:pic>
      <p:pic>
        <p:nvPicPr>
          <p:cNvPr id="5" name="Picture 4" descr="foodwaste-flickr1.jpg"/>
          <p:cNvPicPr>
            <a:picLocks noChangeAspect="1"/>
          </p:cNvPicPr>
          <p:nvPr/>
        </p:nvPicPr>
        <p:blipFill>
          <a:blip r:embed="rId7" cstate="email"/>
          <a:stretch>
            <a:fillRect/>
          </a:stretch>
        </p:blipFill>
        <p:spPr>
          <a:xfrm rot="21177224">
            <a:off x="-122727" y="4506880"/>
            <a:ext cx="2782156" cy="1897431"/>
          </a:xfrm>
          <a:prstGeom prst="rect">
            <a:avLst/>
          </a:prstGeom>
        </p:spPr>
      </p:pic>
      <p:pic>
        <p:nvPicPr>
          <p:cNvPr id="8" name="Picture 7" descr="IMG_1458.JPG"/>
          <p:cNvPicPr>
            <a:picLocks noChangeAspect="1"/>
          </p:cNvPicPr>
          <p:nvPr/>
        </p:nvPicPr>
        <p:blipFill>
          <a:blip r:embed="rId8" cstate="email"/>
          <a:srcRect/>
          <a:stretch>
            <a:fillRect/>
          </a:stretch>
        </p:blipFill>
        <p:spPr>
          <a:xfrm>
            <a:off x="6400800" y="2362200"/>
            <a:ext cx="2743200" cy="2266950"/>
          </a:xfrm>
          <a:prstGeom prst="rect">
            <a:avLst/>
          </a:prstGeom>
        </p:spPr>
      </p:pic>
      <p:pic>
        <p:nvPicPr>
          <p:cNvPr id="11" name="Picture 10" descr="Recycle_logo.jpg"/>
          <p:cNvPicPr>
            <a:picLocks noChangeAspect="1"/>
          </p:cNvPicPr>
          <p:nvPr/>
        </p:nvPicPr>
        <p:blipFill>
          <a:blip r:embed="rId9" cstate="email"/>
          <a:stretch>
            <a:fillRect/>
          </a:stretch>
        </p:blipFill>
        <p:spPr>
          <a:xfrm>
            <a:off x="2667000" y="3352800"/>
            <a:ext cx="1267968" cy="1267968"/>
          </a:xfrm>
          <a:prstGeom prst="rect">
            <a:avLst/>
          </a:prstGeom>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2"/>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500"/>
                                        <p:tgtEl>
                                          <p:spTgt spid="2">
                                            <p:txEl>
                                              <p:pRg st="0" end="0"/>
                                            </p:txEl>
                                          </p:spTgt>
                                        </p:tgtEl>
                                      </p:cBhvr>
                                    </p:animEffect>
                                  </p:childTnLst>
                                </p:cTn>
                              </p:par>
                              <p:par>
                                <p:cTn id="10" presetID="22" presetClass="entr" presetSubtype="1"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par>
                                <p:cTn id="13" presetID="22" presetClass="entr" presetSubtype="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9" presetClass="entr" presetSubtype="0"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 calcmode="lin" valueType="num">
                                      <p:cBhvr>
                                        <p:cTn id="20" dur="500" fill="hold"/>
                                        <p:tgtEl>
                                          <p:spTgt spid="2">
                                            <p:txEl>
                                              <p:pRg st="1" end="1"/>
                                            </p:txEl>
                                          </p:spTgt>
                                        </p:tgtEl>
                                        <p:attrNameLst>
                                          <p:attrName>ppt_x</p:attrName>
                                        </p:attrNameLst>
                                      </p:cBhvr>
                                      <p:tavLst>
                                        <p:tav tm="0">
                                          <p:val>
                                            <p:strVal val="#ppt_x-.2"/>
                                          </p:val>
                                        </p:tav>
                                        <p:tav tm="100000">
                                          <p:val>
                                            <p:strVal val="#ppt_x"/>
                                          </p:val>
                                        </p:tav>
                                      </p:tavLst>
                                    </p:anim>
                                    <p:anim calcmode="lin" valueType="num">
                                      <p:cBhvr>
                                        <p:cTn id="21" dur="500" fill="hold"/>
                                        <p:tgtEl>
                                          <p:spTgt spid="2">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2" dur="500"/>
                                        <p:tgtEl>
                                          <p:spTgt spid="2">
                                            <p:txEl>
                                              <p:pRg st="1" end="1"/>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par>
                                <p:cTn id="26" presetID="22" presetClass="entr" presetSubtype="8"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9" presetClass="entr" presetSubtype="0" fill="hold" nodeType="clickEffect">
                                  <p:stCondLst>
                                    <p:cond delay="0"/>
                                  </p:stCondLst>
                                  <p:childTnLst>
                                    <p:set>
                                      <p:cBhvr>
                                        <p:cTn id="32" dur="1" fill="hold">
                                          <p:stCondLst>
                                            <p:cond delay="0"/>
                                          </p:stCondLst>
                                        </p:cTn>
                                        <p:tgtEl>
                                          <p:spTgt spid="2">
                                            <p:txEl>
                                              <p:pRg st="2" end="2"/>
                                            </p:txEl>
                                          </p:spTgt>
                                        </p:tgtEl>
                                        <p:attrNameLst>
                                          <p:attrName>style.visibility</p:attrName>
                                        </p:attrNameLst>
                                      </p:cBhvr>
                                      <p:to>
                                        <p:strVal val="visible"/>
                                      </p:to>
                                    </p:set>
                                    <p:anim calcmode="lin" valueType="num">
                                      <p:cBhvr>
                                        <p:cTn id="33" dur="500" fill="hold"/>
                                        <p:tgtEl>
                                          <p:spTgt spid="2">
                                            <p:txEl>
                                              <p:pRg st="2" end="2"/>
                                            </p:txEl>
                                          </p:spTgt>
                                        </p:tgtEl>
                                        <p:attrNameLst>
                                          <p:attrName>ppt_x</p:attrName>
                                        </p:attrNameLst>
                                      </p:cBhvr>
                                      <p:tavLst>
                                        <p:tav tm="0">
                                          <p:val>
                                            <p:strVal val="#ppt_x-.2"/>
                                          </p:val>
                                        </p:tav>
                                        <p:tav tm="100000">
                                          <p:val>
                                            <p:strVal val="#ppt_x"/>
                                          </p:val>
                                        </p:tav>
                                      </p:tavLst>
                                    </p:anim>
                                    <p:anim calcmode="lin" valueType="num">
                                      <p:cBhvr>
                                        <p:cTn id="34" dur="500" fill="hold"/>
                                        <p:tgtEl>
                                          <p:spTgt spid="2">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5" dur="500"/>
                                        <p:tgtEl>
                                          <p:spTgt spid="2">
                                            <p:txEl>
                                              <p:pRg st="2" end="2"/>
                                            </p:txEl>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par>
                                <p:cTn id="39" presetID="22" presetClass="entr" presetSubtype="8"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par>
                                <p:cTn id="42" presetID="22" presetClass="entr" presetSubtype="8"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par>
                                <p:cTn id="45" presetID="22" presetClass="entr" presetSubtype="8"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4.jpg"/>
          <p:cNvPicPr>
            <a:picLocks noChangeAspect="1"/>
          </p:cNvPicPr>
          <p:nvPr/>
        </p:nvPicPr>
        <p:blipFill>
          <a:blip r:embed="rId2" cstate="print"/>
          <a:srcRect/>
          <a:stretch>
            <a:fillRect/>
          </a:stretch>
        </p:blipFill>
        <p:spPr>
          <a:xfrm>
            <a:off x="0" y="0"/>
            <a:ext cx="9144000" cy="6858000"/>
          </a:xfrm>
          <a:prstGeom prst="rect">
            <a:avLst/>
          </a:prstGeom>
        </p:spPr>
      </p:pic>
      <p:sp>
        <p:nvSpPr>
          <p:cNvPr id="2" name="TextBox 1"/>
          <p:cNvSpPr txBox="1"/>
          <p:nvPr/>
        </p:nvSpPr>
        <p:spPr>
          <a:xfrm>
            <a:off x="533400" y="304800"/>
            <a:ext cx="8229600" cy="1200329"/>
          </a:xfrm>
          <a:prstGeom prst="rect">
            <a:avLst/>
          </a:prstGeom>
          <a:noFill/>
        </p:spPr>
        <p:txBody>
          <a:bodyPr wrap="square" rtlCol="0">
            <a:spAutoFit/>
          </a:bodyPr>
          <a:lstStyle/>
          <a:p>
            <a:r>
              <a:rPr lang="en-US" sz="3600" dirty="0">
                <a:solidFill>
                  <a:srgbClr val="660066"/>
                </a:solidFill>
              </a:rPr>
              <a:t>develop a spirituality which will make it easier for local Catholic groups to</a:t>
            </a:r>
          </a:p>
        </p:txBody>
      </p:sp>
      <p:sp>
        <p:nvSpPr>
          <p:cNvPr id="5" name="TextBox 4"/>
          <p:cNvSpPr txBox="1"/>
          <p:nvPr/>
        </p:nvSpPr>
        <p:spPr>
          <a:xfrm>
            <a:off x="533400" y="4724400"/>
            <a:ext cx="8229600" cy="1754326"/>
          </a:xfrm>
          <a:prstGeom prst="rect">
            <a:avLst/>
          </a:prstGeom>
          <a:noFill/>
        </p:spPr>
        <p:txBody>
          <a:bodyPr wrap="square" rtlCol="0">
            <a:spAutoFit/>
          </a:bodyPr>
          <a:lstStyle/>
          <a:p>
            <a:r>
              <a:rPr lang="en-US" sz="3600" dirty="0">
                <a:solidFill>
                  <a:schemeClr val="bg1"/>
                </a:solidFill>
                <a:effectLst>
                  <a:outerShdw blurRad="38100" dist="38100" dir="2700000" algn="tl">
                    <a:srgbClr val="000000">
                      <a:alpha val="43137"/>
                    </a:srgbClr>
                  </a:outerShdw>
                </a:effectLst>
              </a:rPr>
              <a:t>honor their relationship with God, fellow humans, other creatures and the natural world. </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3-04-USA-SFO (727).JPG"/>
          <p:cNvPicPr>
            <a:picLocks noChangeAspect="1"/>
          </p:cNvPicPr>
          <p:nvPr/>
        </p:nvPicPr>
        <p:blipFill>
          <a:blip r:embed="rId2" cstate="email"/>
          <a:stretch>
            <a:fillRect/>
          </a:stretch>
        </p:blipFill>
        <p:spPr>
          <a:xfrm>
            <a:off x="0" y="0"/>
            <a:ext cx="9144000" cy="6858000"/>
          </a:xfrm>
          <a:prstGeom prst="rect">
            <a:avLst/>
          </a:prstGeom>
        </p:spPr>
      </p:pic>
      <p:sp>
        <p:nvSpPr>
          <p:cNvPr id="2" name="TextBox 1"/>
          <p:cNvSpPr txBox="1"/>
          <p:nvPr/>
        </p:nvSpPr>
        <p:spPr>
          <a:xfrm>
            <a:off x="533400" y="304800"/>
            <a:ext cx="7848600" cy="1938992"/>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rPr>
              <a:t>Appropriate liturgies to tease out what this new, more harmonious way of living might entail. </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304800"/>
            <a:ext cx="8229600" cy="780288"/>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chemeClr val="bg1"/>
                </a:solidFill>
                <a:effectLst>
                  <a:glow rad="101600">
                    <a:srgbClr val="C00000">
                      <a:alpha val="60000"/>
                    </a:srgbClr>
                  </a:glow>
                </a:effectLst>
                <a:uLnTx/>
                <a:uFillTx/>
                <a:latin typeface="Lucida Sans" pitchFamily="34" charset="0"/>
                <a:ea typeface="+mj-ea"/>
                <a:cs typeface="+mj-cs"/>
              </a:rPr>
              <a:t>Three Year Synod on Ecology</a:t>
            </a:r>
            <a:endParaRPr kumimoji="0" lang="en-US" sz="4000" b="1" i="0" u="none" strike="noStrike" kern="1200" cap="none" spc="0" normalizeH="0" baseline="0" noProof="0" dirty="0">
              <a:ln>
                <a:noFill/>
              </a:ln>
              <a:solidFill>
                <a:schemeClr val="bg1"/>
              </a:solidFill>
              <a:effectLst>
                <a:glow rad="101600">
                  <a:srgbClr val="C00000">
                    <a:alpha val="60000"/>
                  </a:srgbClr>
                </a:glow>
              </a:effectLst>
              <a:uLnTx/>
              <a:uFillTx/>
              <a:latin typeface="Lucida Sans" pitchFamily="34" charset="0"/>
              <a:ea typeface="+mj-ea"/>
              <a:cs typeface="+mj-cs"/>
            </a:endParaRPr>
          </a:p>
        </p:txBody>
      </p:sp>
      <p:sp>
        <p:nvSpPr>
          <p:cNvPr id="3" name="Oval 2"/>
          <p:cNvSpPr/>
          <p:nvPr/>
        </p:nvSpPr>
        <p:spPr>
          <a:xfrm>
            <a:off x="1828800" y="1219200"/>
            <a:ext cx="5562600" cy="2209800"/>
          </a:xfrm>
          <a:prstGeom prst="ellipse">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effectLst>
                  <a:outerShdw blurRad="38100" dist="38100" dir="2700000" algn="tl">
                    <a:srgbClr val="000000">
                      <a:alpha val="43137"/>
                    </a:srgbClr>
                  </a:outerShdw>
                </a:effectLst>
                <a:latin typeface="Lucida Handwriting" pitchFamily="66" charset="0"/>
              </a:rPr>
              <a:t>Years  2 &amp; 3</a:t>
            </a:r>
            <a:endParaRPr lang="en-US" sz="4400" dirty="0">
              <a:solidFill>
                <a:schemeClr val="bg1"/>
              </a:solidFill>
              <a:latin typeface="Lucida Handwriting" pitchFamily="66" charset="0"/>
            </a:endParaRPr>
          </a:p>
        </p:txBody>
      </p:sp>
      <p:sp>
        <p:nvSpPr>
          <p:cNvPr id="4" name="TextBox 3"/>
          <p:cNvSpPr txBox="1"/>
          <p:nvPr/>
        </p:nvSpPr>
        <p:spPr>
          <a:xfrm>
            <a:off x="914400" y="3733800"/>
            <a:ext cx="7467600" cy="2554545"/>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rPr>
              <a:t>a similar process should take place at the national level and, in the third year, an international synod could be held.</a:t>
            </a:r>
            <a:endParaRPr lang="en-US" sz="4000" dirty="0">
              <a:effectLst>
                <a:outerShdw blurRad="38100" dist="38100" dir="2700000" algn="tl">
                  <a:srgbClr val="000000">
                    <a:alpha val="43137"/>
                  </a:srgbClr>
                </a:outerShdw>
              </a:effectLst>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1000"/>
                                        <p:tgtEl>
                                          <p:spTgt spid="3"/>
                                        </p:tgtEl>
                                      </p:cBhvr>
                                    </p:animEffect>
                                  </p:childTnLst>
                                </p:cTn>
                              </p:par>
                            </p:childTnLst>
                          </p:cTn>
                        </p:par>
                        <p:par>
                          <p:cTn id="8" fill="hold">
                            <p:stCondLst>
                              <p:cond delay="1000"/>
                            </p:stCondLst>
                            <p:childTnLst>
                              <p:par>
                                <p:cTn id="9" presetID="47"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1337.JPG"/>
          <p:cNvPicPr>
            <a:picLocks noChangeAspect="1"/>
          </p:cNvPicPr>
          <p:nvPr/>
        </p:nvPicPr>
        <p:blipFill>
          <a:blip r:embed="rId2" cstate="print"/>
          <a:stretch>
            <a:fillRect/>
          </a:stretch>
        </p:blipFill>
        <p:spPr>
          <a:xfrm>
            <a:off x="0" y="0"/>
            <a:ext cx="9144000" cy="6858000"/>
          </a:xfrm>
          <a:prstGeom prst="rect">
            <a:avLst/>
          </a:prstGeom>
        </p:spPr>
      </p:pic>
      <p:sp>
        <p:nvSpPr>
          <p:cNvPr id="2" name="TextBox 1"/>
          <p:cNvSpPr txBox="1"/>
          <p:nvPr/>
        </p:nvSpPr>
        <p:spPr>
          <a:xfrm>
            <a:off x="609600" y="1600200"/>
            <a:ext cx="8229600" cy="3785652"/>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rPr>
              <a:t>This would be </a:t>
            </a:r>
            <a:r>
              <a:rPr lang="en-US" sz="4000" b="1" i="1" dirty="0">
                <a:solidFill>
                  <a:srgbClr val="FFFF00"/>
                </a:solidFill>
                <a:effectLst>
                  <a:outerShdw blurRad="38100" dist="38100" dir="2700000" algn="tl">
                    <a:srgbClr val="000000">
                      <a:alpha val="43137"/>
                    </a:srgbClr>
                  </a:outerShdw>
                </a:effectLst>
                <a:latin typeface="Comic Sans MS" pitchFamily="66" charset="0"/>
              </a:rPr>
              <a:t>a huge boost to ecological thinking and action </a:t>
            </a:r>
            <a:r>
              <a:rPr lang="en-US" sz="4000" dirty="0">
                <a:solidFill>
                  <a:schemeClr val="bg1"/>
                </a:solidFill>
                <a:effectLst>
                  <a:outerShdw blurRad="38100" dist="38100" dir="2700000" algn="tl">
                    <a:srgbClr val="000000">
                      <a:alpha val="43137"/>
                    </a:srgbClr>
                  </a:outerShdw>
                </a:effectLst>
              </a:rPr>
              <a:t>around the world and the Catholic Church could play a vital role as a catalyst facilitating the whole process. </a:t>
            </a:r>
          </a:p>
        </p:txBody>
      </p:sp>
    </p:spTree>
  </p:cSld>
  <p:clrMapOvr>
    <a:masterClrMapping/>
  </p:clrMapOvr>
  <p:transition spd="med">
    <p:wipe dir="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762000"/>
            <a:ext cx="6553200" cy="3671583"/>
          </a:xfrm>
          <a:prstGeom prst="rect">
            <a:avLst/>
          </a:prstGeom>
          <a:noFill/>
        </p:spPr>
        <p:txBody>
          <a:bodyPr wrap="square" rtlCol="0">
            <a:spAutoFit/>
          </a:bodyPr>
          <a:lstStyle/>
          <a:p>
            <a:pPr algn="ctr">
              <a:lnSpc>
                <a:spcPct val="150000"/>
              </a:lnSpc>
            </a:pPr>
            <a:r>
              <a:rPr lang="en-US" sz="8000" b="1" i="1" dirty="0" err="1">
                <a:solidFill>
                  <a:srgbClr val="FFFF00"/>
                </a:solidFill>
                <a:effectLst>
                  <a:outerShdw blurRad="38100" dist="38100" dir="2700000" algn="tl">
                    <a:srgbClr val="000000">
                      <a:alpha val="43137"/>
                    </a:srgbClr>
                  </a:outerShdw>
                </a:effectLst>
                <a:latin typeface="Papyrus" pitchFamily="66" charset="0"/>
              </a:rPr>
              <a:t>Laudato</a:t>
            </a:r>
            <a:r>
              <a:rPr lang="en-US" sz="8000" b="1" i="1" dirty="0">
                <a:solidFill>
                  <a:srgbClr val="FFFF00"/>
                </a:solidFill>
                <a:effectLst>
                  <a:outerShdw blurRad="38100" dist="38100" dir="2700000" algn="tl">
                    <a:srgbClr val="000000">
                      <a:alpha val="43137"/>
                    </a:srgbClr>
                  </a:outerShdw>
                </a:effectLst>
                <a:latin typeface="Papyrus" pitchFamily="66" charset="0"/>
              </a:rPr>
              <a:t> </a:t>
            </a:r>
            <a:r>
              <a:rPr lang="en-US" sz="8000" b="1" i="1" dirty="0" err="1">
                <a:solidFill>
                  <a:srgbClr val="FFFF00"/>
                </a:solidFill>
                <a:effectLst>
                  <a:outerShdw blurRad="38100" dist="38100" dir="2700000" algn="tl">
                    <a:srgbClr val="000000">
                      <a:alpha val="43137"/>
                    </a:srgbClr>
                  </a:outerShdw>
                </a:effectLst>
                <a:latin typeface="Papyrus" pitchFamily="66" charset="0"/>
              </a:rPr>
              <a:t>Si</a:t>
            </a:r>
            <a:r>
              <a:rPr lang="en-US" sz="8000" b="1" i="1" dirty="0">
                <a:solidFill>
                  <a:srgbClr val="FFFF00"/>
                </a:solidFill>
                <a:effectLst>
                  <a:outerShdw blurRad="38100" dist="38100" dir="2700000" algn="tl">
                    <a:srgbClr val="000000">
                      <a:alpha val="43137"/>
                    </a:srgbClr>
                  </a:outerShdw>
                </a:effectLst>
                <a:latin typeface="Papyrus" pitchFamily="66" charset="0"/>
              </a:rPr>
              <a:t>’ </a:t>
            </a:r>
          </a:p>
          <a:p>
            <a:pPr algn="ctr">
              <a:lnSpc>
                <a:spcPct val="150000"/>
              </a:lnSpc>
            </a:pPr>
            <a:r>
              <a:rPr lang="en-US" sz="4000" b="1" dirty="0">
                <a:solidFill>
                  <a:schemeClr val="bg1"/>
                </a:solidFill>
                <a:effectLst>
                  <a:outerShdw blurRad="38100" dist="38100" dir="2700000" algn="tl">
                    <a:srgbClr val="000000">
                      <a:alpha val="43137"/>
                    </a:srgbClr>
                  </a:outerShdw>
                </a:effectLst>
              </a:rPr>
              <a:t>A Prophetic Challenge for the 21</a:t>
            </a:r>
            <a:r>
              <a:rPr lang="en-US" sz="4000" b="1" baseline="30000" dirty="0">
                <a:solidFill>
                  <a:schemeClr val="bg1"/>
                </a:solidFill>
                <a:effectLst>
                  <a:outerShdw blurRad="38100" dist="38100" dir="2700000" algn="tl">
                    <a:srgbClr val="000000">
                      <a:alpha val="43137"/>
                    </a:srgbClr>
                  </a:outerShdw>
                </a:effectLst>
              </a:rPr>
              <a:t>st</a:t>
            </a:r>
            <a:r>
              <a:rPr lang="en-US" sz="4000" b="1" dirty="0">
                <a:solidFill>
                  <a:schemeClr val="bg1"/>
                </a:solidFill>
                <a:effectLst>
                  <a:outerShdw blurRad="38100" dist="38100" dir="2700000" algn="tl">
                    <a:srgbClr val="000000">
                      <a:alpha val="43137"/>
                    </a:srgbClr>
                  </a:outerShdw>
                </a:effectLst>
              </a:rPr>
              <a:t> Century</a:t>
            </a:r>
          </a:p>
        </p:txBody>
      </p:sp>
      <p:sp>
        <p:nvSpPr>
          <p:cNvPr id="3" name="Rectangle 2">
            <a:extLst>
              <a:ext uri="{FF2B5EF4-FFF2-40B4-BE49-F238E27FC236}">
                <a16:creationId xmlns:a16="http://schemas.microsoft.com/office/drawing/2014/main" id="{916A3B92-93B3-4DB5-9754-690B970455DB}"/>
              </a:ext>
            </a:extLst>
          </p:cNvPr>
          <p:cNvSpPr/>
          <p:nvPr/>
        </p:nvSpPr>
        <p:spPr>
          <a:xfrm>
            <a:off x="609600" y="4876800"/>
            <a:ext cx="8077200" cy="1676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Lucida Console" panose="020B0609040504020204" pitchFamily="49" charset="0"/>
              </a:rPr>
              <a:t>Ursuline Education Community </a:t>
            </a:r>
          </a:p>
          <a:p>
            <a:pPr algn="ctr"/>
            <a:r>
              <a:rPr lang="en-US" sz="2800" dirty="0">
                <a:latin typeface="Lucida Console" panose="020B0609040504020204" pitchFamily="49" charset="0"/>
              </a:rPr>
              <a:t>Mercure </a:t>
            </a:r>
            <a:r>
              <a:rPr lang="en-US" sz="2800" dirty="0" err="1">
                <a:latin typeface="Lucida Console" panose="020B0609040504020204" pitchFamily="49" charset="0"/>
              </a:rPr>
              <a:t>Dartford</a:t>
            </a:r>
            <a:r>
              <a:rPr lang="en-US" sz="2800" dirty="0">
                <a:latin typeface="Lucida Console" panose="020B0609040504020204" pitchFamily="49" charset="0"/>
              </a:rPr>
              <a:t> Brand Hatch Hotel</a:t>
            </a:r>
          </a:p>
          <a:p>
            <a:pPr algn="ctr"/>
            <a:r>
              <a:rPr lang="en-US" sz="2800" dirty="0">
                <a:latin typeface="Lucida Console" panose="020B0609040504020204" pitchFamily="49" charset="0"/>
              </a:rPr>
              <a:t>March 6</a:t>
            </a:r>
            <a:r>
              <a:rPr lang="en-US" sz="2800" baseline="30000" dirty="0">
                <a:latin typeface="Lucida Console" panose="020B0609040504020204" pitchFamily="49" charset="0"/>
              </a:rPr>
              <a:t>th</a:t>
            </a:r>
            <a:r>
              <a:rPr lang="en-US" sz="2800" dirty="0">
                <a:latin typeface="Lucida Console" panose="020B0609040504020204" pitchFamily="49" charset="0"/>
              </a:rPr>
              <a:t> – 7</a:t>
            </a:r>
            <a:r>
              <a:rPr lang="en-US" sz="2800" baseline="30000" dirty="0">
                <a:latin typeface="Lucida Console" panose="020B0609040504020204" pitchFamily="49" charset="0"/>
              </a:rPr>
              <a:t>th</a:t>
            </a:r>
            <a:r>
              <a:rPr lang="en-US" sz="2800" dirty="0">
                <a:latin typeface="Lucida Console" panose="020B0609040504020204" pitchFamily="49" charset="0"/>
              </a:rPr>
              <a:t> 2020</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ardrop 2"/>
          <p:cNvSpPr/>
          <p:nvPr/>
        </p:nvSpPr>
        <p:spPr>
          <a:xfrm>
            <a:off x="152400" y="0"/>
            <a:ext cx="8686800" cy="6858000"/>
          </a:xfrm>
          <a:prstGeom prst="teardrop">
            <a:avLst>
              <a:gd name="adj" fmla="val 87594"/>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sz="4400" i="1" dirty="0" err="1"/>
              <a:t>Laudato</a:t>
            </a:r>
            <a:r>
              <a:rPr lang="en-PH" sz="4400" i="1" dirty="0"/>
              <a:t> S</a:t>
            </a:r>
            <a:r>
              <a:rPr lang="en-PH" sz="4400" i="1" dirty="0">
                <a:solidFill>
                  <a:schemeClr val="bg1"/>
                </a:solidFill>
              </a:rPr>
              <a:t>i’</a:t>
            </a:r>
            <a:r>
              <a:rPr lang="en-PH" sz="4400" dirty="0">
                <a:solidFill>
                  <a:schemeClr val="bg1"/>
                </a:solidFill>
              </a:rPr>
              <a:t> attempts to avoid this anthropocentric focus: an </a:t>
            </a:r>
            <a:r>
              <a:rPr lang="en-PH" sz="4800" b="1" dirty="0">
                <a:solidFill>
                  <a:schemeClr val="bg1"/>
                </a:solidFill>
                <a:effectLst>
                  <a:outerShdw blurRad="38100" dist="38100" dir="2700000" algn="tl">
                    <a:srgbClr val="000000">
                      <a:alpha val="43137"/>
                    </a:srgbClr>
                  </a:outerShdw>
                </a:effectLst>
                <a:latin typeface="Comic Sans MS" pitchFamily="66" charset="0"/>
              </a:rPr>
              <a:t>extraordinary </a:t>
            </a:r>
            <a:r>
              <a:rPr lang="en-PH" sz="4800" b="1" i="1" dirty="0">
                <a:solidFill>
                  <a:srgbClr val="FFCC99"/>
                </a:solidFill>
                <a:effectLst>
                  <a:outerShdw blurRad="38100" dist="38100" dir="2700000" algn="tl">
                    <a:srgbClr val="000000">
                      <a:alpha val="43137"/>
                    </a:srgbClr>
                  </a:outerShdw>
                </a:effectLst>
                <a:latin typeface="Comic Sans MS" pitchFamily="66" charset="0"/>
              </a:rPr>
              <a:t>breakthrough</a:t>
            </a:r>
            <a:r>
              <a:rPr lang="en-PH" sz="4800" b="1" dirty="0">
                <a:solidFill>
                  <a:schemeClr val="bg1"/>
                </a:solidFill>
                <a:effectLst>
                  <a:outerShdw blurRad="38100" dist="38100" dir="2700000" algn="tl">
                    <a:srgbClr val="000000">
                      <a:alpha val="43137"/>
                    </a:srgbClr>
                  </a:outerShdw>
                </a:effectLst>
                <a:latin typeface="Comic Sans MS" pitchFamily="66" charset="0"/>
              </a:rPr>
              <a:t> in Catholic creation theology </a:t>
            </a:r>
            <a:endParaRPr lang="en-US" sz="4800" dirty="0"/>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audatosibanner.jpg"/>
          <p:cNvPicPr>
            <a:picLocks noChangeAspect="1"/>
          </p:cNvPicPr>
          <p:nvPr/>
        </p:nvPicPr>
        <p:blipFill>
          <a:blip r:embed="rId2" cstate="print"/>
          <a:stretch>
            <a:fillRect/>
          </a:stretch>
        </p:blipFill>
        <p:spPr>
          <a:xfrm>
            <a:off x="0" y="0"/>
            <a:ext cx="9144000" cy="3429001"/>
          </a:xfrm>
          <a:prstGeom prst="rect">
            <a:avLst/>
          </a:prstGeom>
        </p:spPr>
      </p:pic>
      <p:sp>
        <p:nvSpPr>
          <p:cNvPr id="2" name="TextBox 1"/>
          <p:cNvSpPr txBox="1"/>
          <p:nvPr/>
        </p:nvSpPr>
        <p:spPr>
          <a:xfrm>
            <a:off x="304800" y="3429000"/>
            <a:ext cx="8686800" cy="3170099"/>
          </a:xfrm>
          <a:prstGeom prst="rect">
            <a:avLst/>
          </a:prstGeom>
          <a:noFill/>
        </p:spPr>
        <p:txBody>
          <a:bodyPr wrap="square" rtlCol="0">
            <a:spAutoFit/>
          </a:bodyPr>
          <a:lstStyle/>
          <a:p>
            <a:r>
              <a:rPr lang="en-PH" sz="4000" dirty="0">
                <a:solidFill>
                  <a:schemeClr val="bg1"/>
                </a:solidFill>
                <a:effectLst>
                  <a:outerShdw blurRad="38100" dist="38100" dir="2700000" algn="tl">
                    <a:srgbClr val="000000">
                      <a:alpha val="43137"/>
                    </a:srgbClr>
                  </a:outerShdw>
                </a:effectLst>
              </a:rPr>
              <a:t>the </a:t>
            </a:r>
            <a:r>
              <a:rPr lang="en-PH" sz="4000" b="1" dirty="0">
                <a:solidFill>
                  <a:schemeClr val="bg1"/>
                </a:solidFill>
                <a:effectLst>
                  <a:outerShdw blurRad="38100" dist="38100" dir="2700000" algn="tl">
                    <a:srgbClr val="000000">
                      <a:alpha val="43137"/>
                    </a:srgbClr>
                  </a:outerShdw>
                </a:effectLst>
              </a:rPr>
              <a:t>first papal document to understand </a:t>
            </a:r>
            <a:r>
              <a:rPr lang="en-PH" sz="4000" b="1" dirty="0">
                <a:solidFill>
                  <a:srgbClr val="FFFF00"/>
                </a:solidFill>
                <a:effectLst>
                  <a:outerShdw blurRad="38100" dist="38100" dir="2700000" algn="tl">
                    <a:srgbClr val="000000">
                      <a:alpha val="43137"/>
                    </a:srgbClr>
                  </a:outerShdw>
                </a:effectLst>
              </a:rPr>
              <a:t>the magnitude </a:t>
            </a:r>
            <a:r>
              <a:rPr lang="en-PH" sz="4000" b="1" dirty="0">
                <a:solidFill>
                  <a:schemeClr val="bg1"/>
                </a:solidFill>
                <a:effectLst>
                  <a:outerShdw blurRad="38100" dist="38100" dir="2700000" algn="tl">
                    <a:srgbClr val="000000">
                      <a:alpha val="43137"/>
                    </a:srgbClr>
                  </a:outerShdw>
                </a:effectLst>
              </a:rPr>
              <a:t>of ecological destruction</a:t>
            </a:r>
            <a:r>
              <a:rPr lang="en-PH" sz="4000" dirty="0">
                <a:solidFill>
                  <a:schemeClr val="bg1"/>
                </a:solidFill>
                <a:effectLst>
                  <a:outerShdw blurRad="38100" dist="38100" dir="2700000" algn="tl">
                    <a:srgbClr val="000000">
                      <a:alpha val="43137"/>
                    </a:srgbClr>
                  </a:outerShdw>
                </a:effectLst>
              </a:rPr>
              <a:t> taking place globally and </a:t>
            </a:r>
            <a:r>
              <a:rPr lang="en-PH" sz="4000" b="1" dirty="0">
                <a:solidFill>
                  <a:schemeClr val="bg1"/>
                </a:solidFill>
                <a:effectLst>
                  <a:outerShdw blurRad="38100" dist="38100" dir="2700000" algn="tl">
                    <a:srgbClr val="000000">
                      <a:alpha val="43137"/>
                    </a:srgbClr>
                  </a:outerShdw>
                </a:effectLst>
              </a:rPr>
              <a:t>the  </a:t>
            </a:r>
            <a:r>
              <a:rPr lang="en-PH" sz="4000" b="1" dirty="0">
                <a:solidFill>
                  <a:srgbClr val="FFFF00"/>
                </a:solidFill>
                <a:effectLst>
                  <a:outerShdw blurRad="38100" dist="38100" dir="2700000" algn="tl">
                    <a:srgbClr val="000000">
                      <a:alpha val="43137"/>
                    </a:srgbClr>
                  </a:outerShdw>
                </a:effectLst>
              </a:rPr>
              <a:t>urgency</a:t>
            </a:r>
            <a:r>
              <a:rPr lang="en-PH" sz="4000" b="1" dirty="0">
                <a:solidFill>
                  <a:schemeClr val="bg1"/>
                </a:solidFill>
                <a:effectLst>
                  <a:outerShdw blurRad="38100" dist="38100" dir="2700000" algn="tl">
                    <a:srgbClr val="000000">
                      <a:alpha val="43137"/>
                    </a:srgbClr>
                  </a:outerShdw>
                </a:effectLst>
              </a:rPr>
              <a:t> </a:t>
            </a:r>
            <a:r>
              <a:rPr lang="en-PH" sz="4000" dirty="0">
                <a:solidFill>
                  <a:schemeClr val="bg1"/>
                </a:solidFill>
                <a:effectLst>
                  <a:outerShdw blurRad="38100" dist="38100" dir="2700000" algn="tl">
                    <a:srgbClr val="000000">
                      <a:alpha val="43137"/>
                    </a:srgbClr>
                  </a:outerShdw>
                </a:effectLst>
              </a:rPr>
              <a:t>with which it must be faced. </a:t>
            </a:r>
            <a:endParaRPr lang="en-US" sz="4000" dirty="0">
              <a:solidFill>
                <a:schemeClr val="bg1"/>
              </a:solidFill>
              <a:effectLst>
                <a:outerShdw blurRad="38100" dist="38100" dir="2700000" algn="tl">
                  <a:srgbClr val="000000">
                    <a:alpha val="43137"/>
                  </a:srgbClr>
                </a:outerShdw>
              </a:effectLst>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228600"/>
            <a:ext cx="5486400" cy="4401205"/>
          </a:xfrm>
          <a:prstGeom prst="rect">
            <a:avLst/>
          </a:prstGeom>
          <a:noFill/>
        </p:spPr>
        <p:txBody>
          <a:bodyPr wrap="square" rtlCol="0">
            <a:spAutoFit/>
          </a:bodyPr>
          <a:lstStyle/>
          <a:p>
            <a:r>
              <a:rPr lang="en-PH" sz="4000" dirty="0">
                <a:solidFill>
                  <a:schemeClr val="bg1"/>
                </a:solidFill>
                <a:effectLst>
                  <a:outerShdw blurRad="38100" dist="38100" dir="2700000" algn="tl">
                    <a:srgbClr val="000000">
                      <a:alpha val="43137"/>
                    </a:srgbClr>
                  </a:outerShdw>
                </a:effectLst>
              </a:rPr>
              <a:t>The  </a:t>
            </a:r>
            <a:r>
              <a:rPr lang="en-PH" sz="4000" b="1" i="1" dirty="0">
                <a:solidFill>
                  <a:srgbClr val="FFFF00"/>
                </a:solidFill>
                <a:effectLst>
                  <a:outerShdw blurRad="38100" dist="38100" dir="2700000" algn="tl">
                    <a:srgbClr val="000000">
                      <a:alpha val="43137"/>
                    </a:srgbClr>
                  </a:outerShdw>
                </a:effectLst>
              </a:rPr>
              <a:t>Compendium of the Social Doctrine of the Church </a:t>
            </a:r>
            <a:r>
              <a:rPr lang="en-PH" sz="4000" b="1" dirty="0">
                <a:solidFill>
                  <a:srgbClr val="FFFF00"/>
                </a:solidFill>
                <a:effectLst>
                  <a:outerShdw blurRad="38100" dist="38100" dir="2700000" algn="tl">
                    <a:srgbClr val="000000">
                      <a:alpha val="43137"/>
                    </a:srgbClr>
                  </a:outerShdw>
                </a:effectLst>
              </a:rPr>
              <a:t> </a:t>
            </a:r>
            <a:r>
              <a:rPr lang="en-PH" sz="4000" dirty="0">
                <a:solidFill>
                  <a:schemeClr val="bg1"/>
                </a:solidFill>
                <a:effectLst>
                  <a:outerShdw blurRad="38100" dist="38100" dir="2700000" algn="tl">
                    <a:srgbClr val="000000">
                      <a:alpha val="43137"/>
                    </a:srgbClr>
                  </a:outerShdw>
                </a:effectLst>
              </a:rPr>
              <a:t>(2004) does not contain the sense of ecological crisis which is so evident in </a:t>
            </a:r>
            <a:r>
              <a:rPr lang="en-PH" sz="4000" i="1" dirty="0" err="1">
                <a:solidFill>
                  <a:schemeClr val="bg1"/>
                </a:solidFill>
                <a:effectLst>
                  <a:outerShdw blurRad="38100" dist="38100" dir="2700000" algn="tl">
                    <a:srgbClr val="000000">
                      <a:alpha val="43137"/>
                    </a:srgbClr>
                  </a:outerShdw>
                </a:effectLst>
              </a:rPr>
              <a:t>Laudato</a:t>
            </a:r>
            <a:r>
              <a:rPr lang="en-PH" sz="4000" i="1" dirty="0">
                <a:solidFill>
                  <a:schemeClr val="bg1"/>
                </a:solidFill>
                <a:effectLst>
                  <a:outerShdw blurRad="38100" dist="38100" dir="2700000" algn="tl">
                    <a:srgbClr val="000000">
                      <a:alpha val="43137"/>
                    </a:srgbClr>
                  </a:outerShdw>
                </a:effectLst>
              </a:rPr>
              <a:t> Si’. </a:t>
            </a:r>
            <a:endParaRPr lang="en-US" sz="4000" dirty="0">
              <a:solidFill>
                <a:schemeClr val="bg1"/>
              </a:solidFill>
              <a:effectLst>
                <a:outerShdw blurRad="38100" dist="38100" dir="2700000" algn="tl">
                  <a:srgbClr val="000000">
                    <a:alpha val="43137"/>
                  </a:srgbClr>
                </a:outerShdw>
              </a:effectLst>
            </a:endParaRPr>
          </a:p>
        </p:txBody>
      </p:sp>
      <p:pic>
        <p:nvPicPr>
          <p:cNvPr id="3" name="Picture 2" descr="CompendiumOfSocialDoctrine.jpg"/>
          <p:cNvPicPr>
            <a:picLocks noChangeAspect="1"/>
          </p:cNvPicPr>
          <p:nvPr/>
        </p:nvPicPr>
        <p:blipFill>
          <a:blip r:embed="rId2" cstate="print"/>
          <a:srcRect/>
          <a:stretch>
            <a:fillRect/>
          </a:stretch>
        </p:blipFill>
        <p:spPr>
          <a:xfrm rot="507259">
            <a:off x="5943600" y="228600"/>
            <a:ext cx="2971800" cy="4245429"/>
          </a:xfrm>
          <a:prstGeom prst="rect">
            <a:avLst/>
          </a:prstGeom>
        </p:spPr>
      </p:pic>
      <p:sp>
        <p:nvSpPr>
          <p:cNvPr id="4" name="TextBox 3"/>
          <p:cNvSpPr txBox="1"/>
          <p:nvPr/>
        </p:nvSpPr>
        <p:spPr>
          <a:xfrm>
            <a:off x="381000" y="4648200"/>
            <a:ext cx="8686800" cy="1938992"/>
          </a:xfrm>
          <a:prstGeom prst="rect">
            <a:avLst/>
          </a:prstGeom>
          <a:noFill/>
        </p:spPr>
        <p:txBody>
          <a:bodyPr wrap="square" rtlCol="0">
            <a:spAutoFit/>
          </a:bodyPr>
          <a:lstStyle/>
          <a:p>
            <a:r>
              <a:rPr lang="en-PH" sz="4000" dirty="0">
                <a:solidFill>
                  <a:schemeClr val="bg1"/>
                </a:solidFill>
                <a:effectLst>
                  <a:outerShdw blurRad="38100" dist="38100" dir="2700000" algn="tl">
                    <a:srgbClr val="000000">
                      <a:alpha val="43137"/>
                    </a:srgbClr>
                  </a:outerShdw>
                </a:effectLst>
              </a:rPr>
              <a:t>Its   Ch. 10, devoted to “Safeguarding the Environment” = 15 pages while Ch. 6  on “Human Work” = 26 pages. </a:t>
            </a:r>
            <a:endParaRPr lang="en-US" sz="4000" dirty="0">
              <a:solidFill>
                <a:schemeClr val="bg1"/>
              </a:solidFill>
              <a:effectLst>
                <a:outerShdw blurRad="38100" dist="38100" dir="2700000" algn="tl">
                  <a:srgbClr val="000000">
                    <a:alpha val="43137"/>
                  </a:srgbClr>
                </a:outerShdw>
              </a:effectLst>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rot="21089228">
            <a:off x="747877" y="3184152"/>
            <a:ext cx="8229600" cy="2862322"/>
          </a:xfrm>
          <a:prstGeom prst="rect">
            <a:avLst/>
          </a:prstGeom>
          <a:noFill/>
        </p:spPr>
        <p:txBody>
          <a:bodyPr wrap="square" rtlCol="0">
            <a:spAutoFit/>
          </a:bodyPr>
          <a:lstStyle/>
          <a:p>
            <a:pPr>
              <a:lnSpc>
                <a:spcPct val="150000"/>
              </a:lnSpc>
            </a:pPr>
            <a:r>
              <a:rPr lang="en-PH" sz="4000" dirty="0">
                <a:solidFill>
                  <a:schemeClr val="bg1"/>
                </a:solidFill>
                <a:effectLst>
                  <a:outerShdw blurRad="38100" dist="38100" dir="2700000" algn="tl">
                    <a:srgbClr val="000000">
                      <a:alpha val="43137"/>
                    </a:srgbClr>
                  </a:outerShdw>
                </a:effectLst>
              </a:rPr>
              <a:t>on </a:t>
            </a:r>
            <a:r>
              <a:rPr lang="en-PH" sz="4000" b="1" dirty="0">
                <a:solidFill>
                  <a:srgbClr val="FFFF00"/>
                </a:solidFill>
                <a:effectLst>
                  <a:outerShdw blurRad="38100" dist="38100" dir="2700000" algn="tl">
                    <a:srgbClr val="000000">
                      <a:alpha val="43137"/>
                    </a:srgbClr>
                  </a:outerShdw>
                </a:effectLst>
              </a:rPr>
              <a:t>climate change</a:t>
            </a:r>
            <a:r>
              <a:rPr lang="en-PH" sz="4000" dirty="0">
                <a:solidFill>
                  <a:schemeClr val="bg1"/>
                </a:solidFill>
                <a:effectLst>
                  <a:outerShdw blurRad="38100" dist="38100" dir="2700000" algn="tl">
                    <a:srgbClr val="000000">
                      <a:alpha val="43137"/>
                    </a:srgbClr>
                  </a:outerShdw>
                </a:effectLst>
              </a:rPr>
              <a:t>: ½ </a:t>
            </a:r>
            <a:r>
              <a:rPr lang="en-PH" sz="4000" dirty="0">
                <a:solidFill>
                  <a:schemeClr val="bg1"/>
                </a:solidFill>
                <a:effectLst>
                  <a:outerShdw blurRad="38100" dist="38100" dir="2700000" algn="tl">
                    <a:srgbClr val="000000">
                      <a:alpha val="43137"/>
                    </a:srgbClr>
                  </a:outerShdw>
                </a:effectLst>
                <a:latin typeface="Lucida Sans" pitchFamily="34" charset="0"/>
              </a:rPr>
              <a:t>par</a:t>
            </a:r>
            <a:r>
              <a:rPr lang="en-PH" sz="4000" dirty="0">
                <a:solidFill>
                  <a:schemeClr val="bg1"/>
                </a:solidFill>
                <a:effectLst>
                  <a:outerShdw blurRad="38100" dist="38100" dir="2700000" algn="tl">
                    <a:srgbClr val="000000">
                      <a:alpha val="43137"/>
                    </a:srgbClr>
                  </a:outerShdw>
                </a:effectLst>
              </a:rPr>
              <a:t> </a:t>
            </a:r>
            <a:r>
              <a:rPr lang="en-PH" sz="3200" dirty="0">
                <a:solidFill>
                  <a:schemeClr val="bg1"/>
                </a:solidFill>
                <a:effectLst>
                  <a:outerShdw blurRad="38100" dist="38100" dir="2700000" algn="tl">
                    <a:srgbClr val="000000">
                      <a:alpha val="43137"/>
                    </a:srgbClr>
                  </a:outerShdw>
                </a:effectLst>
              </a:rPr>
              <a:t>(No. 470) </a:t>
            </a:r>
            <a:endParaRPr lang="en-PH" sz="4000" dirty="0">
              <a:solidFill>
                <a:schemeClr val="bg1"/>
              </a:solidFill>
              <a:effectLst>
                <a:outerShdw blurRad="38100" dist="38100" dir="2700000" algn="tl">
                  <a:srgbClr val="000000">
                    <a:alpha val="43137"/>
                  </a:srgbClr>
                </a:outerShdw>
              </a:effectLst>
            </a:endParaRPr>
          </a:p>
          <a:p>
            <a:pPr>
              <a:lnSpc>
                <a:spcPct val="150000"/>
              </a:lnSpc>
            </a:pPr>
            <a:r>
              <a:rPr lang="en-PH" sz="4000" dirty="0">
                <a:solidFill>
                  <a:schemeClr val="bg1"/>
                </a:solidFill>
                <a:effectLst>
                  <a:outerShdw blurRad="38100" dist="38100" dir="2700000" algn="tl">
                    <a:srgbClr val="000000">
                      <a:alpha val="43137"/>
                    </a:srgbClr>
                  </a:outerShdw>
                </a:effectLst>
              </a:rPr>
              <a:t>on </a:t>
            </a:r>
            <a:r>
              <a:rPr lang="en-PH" sz="4000" b="1" dirty="0">
                <a:solidFill>
                  <a:srgbClr val="FFFF00"/>
                </a:solidFill>
                <a:effectLst>
                  <a:outerShdw blurRad="38100" dist="38100" dir="2700000" algn="tl">
                    <a:srgbClr val="000000">
                      <a:alpha val="43137"/>
                    </a:srgbClr>
                  </a:outerShdw>
                </a:effectLst>
              </a:rPr>
              <a:t>biodiversity</a:t>
            </a:r>
            <a:r>
              <a:rPr lang="en-PH" sz="4000" dirty="0">
                <a:solidFill>
                  <a:schemeClr val="bg1"/>
                </a:solidFill>
                <a:effectLst>
                  <a:outerShdw blurRad="38100" dist="38100" dir="2700000" algn="tl">
                    <a:srgbClr val="000000">
                      <a:alpha val="43137"/>
                    </a:srgbClr>
                  </a:outerShdw>
                </a:effectLst>
              </a:rPr>
              <a:t>: ½ </a:t>
            </a:r>
            <a:r>
              <a:rPr lang="en-PH" sz="4000" dirty="0">
                <a:solidFill>
                  <a:schemeClr val="bg1"/>
                </a:solidFill>
                <a:effectLst>
                  <a:outerShdw blurRad="38100" dist="38100" dir="2700000" algn="tl">
                    <a:srgbClr val="000000">
                      <a:alpha val="43137"/>
                    </a:srgbClr>
                  </a:outerShdw>
                </a:effectLst>
                <a:latin typeface="Lucida Sans" pitchFamily="34" charset="0"/>
              </a:rPr>
              <a:t>par</a:t>
            </a:r>
            <a:r>
              <a:rPr lang="en-PH" sz="4000" dirty="0">
                <a:solidFill>
                  <a:schemeClr val="bg1"/>
                </a:solidFill>
                <a:effectLst>
                  <a:outerShdw blurRad="38100" dist="38100" dir="2700000" algn="tl">
                    <a:srgbClr val="000000">
                      <a:alpha val="43137"/>
                    </a:srgbClr>
                  </a:outerShdw>
                </a:effectLst>
              </a:rPr>
              <a:t> </a:t>
            </a:r>
            <a:r>
              <a:rPr lang="en-PH" sz="3200" dirty="0">
                <a:solidFill>
                  <a:schemeClr val="bg1"/>
                </a:solidFill>
                <a:effectLst>
                  <a:outerShdw blurRad="38100" dist="38100" dir="2700000" algn="tl">
                    <a:srgbClr val="000000">
                      <a:alpha val="43137"/>
                    </a:srgbClr>
                  </a:outerShdw>
                </a:effectLst>
              </a:rPr>
              <a:t>(No 466)</a:t>
            </a:r>
            <a:r>
              <a:rPr lang="en-PH" sz="4000" dirty="0">
                <a:solidFill>
                  <a:schemeClr val="bg1"/>
                </a:solidFill>
                <a:effectLst>
                  <a:outerShdw blurRad="38100" dist="38100" dir="2700000" algn="tl">
                    <a:srgbClr val="000000">
                      <a:alpha val="43137"/>
                    </a:srgbClr>
                  </a:outerShdw>
                </a:effectLst>
              </a:rPr>
              <a:t> </a:t>
            </a:r>
          </a:p>
          <a:p>
            <a:pPr>
              <a:lnSpc>
                <a:spcPct val="150000"/>
              </a:lnSpc>
            </a:pPr>
            <a:r>
              <a:rPr lang="en-PH" sz="4000" dirty="0">
                <a:solidFill>
                  <a:schemeClr val="bg1"/>
                </a:solidFill>
                <a:effectLst>
                  <a:outerShdw blurRad="38100" dist="38100" dir="2700000" algn="tl">
                    <a:srgbClr val="000000">
                      <a:alpha val="43137"/>
                    </a:srgbClr>
                  </a:outerShdw>
                </a:effectLst>
              </a:rPr>
              <a:t>on </a:t>
            </a:r>
            <a:r>
              <a:rPr lang="en-PH" sz="4000" b="1" dirty="0">
                <a:solidFill>
                  <a:srgbClr val="FFFF00"/>
                </a:solidFill>
                <a:effectLst>
                  <a:outerShdw blurRad="38100" dist="38100" dir="2700000" algn="tl">
                    <a:srgbClr val="000000">
                      <a:alpha val="43137"/>
                    </a:srgbClr>
                  </a:outerShdw>
                </a:effectLst>
              </a:rPr>
              <a:t>biotechnology</a:t>
            </a:r>
            <a:r>
              <a:rPr lang="en-PH" sz="4000" dirty="0">
                <a:solidFill>
                  <a:schemeClr val="bg1"/>
                </a:solidFill>
                <a:effectLst>
                  <a:outerShdw blurRad="38100" dist="38100" dir="2700000" algn="tl">
                    <a:srgbClr val="000000">
                      <a:alpha val="43137"/>
                    </a:srgbClr>
                  </a:outerShdw>
                </a:effectLst>
              </a:rPr>
              <a:t>: 9 </a:t>
            </a:r>
            <a:r>
              <a:rPr lang="en-PH" sz="4000" dirty="0">
                <a:solidFill>
                  <a:schemeClr val="bg1"/>
                </a:solidFill>
                <a:effectLst>
                  <a:outerShdw blurRad="38100" dist="38100" dir="2700000" algn="tl">
                    <a:srgbClr val="000000">
                      <a:alpha val="43137"/>
                    </a:srgbClr>
                  </a:outerShdw>
                </a:effectLst>
                <a:latin typeface="Lucida Sans" pitchFamily="34" charset="0"/>
              </a:rPr>
              <a:t>par</a:t>
            </a:r>
            <a:r>
              <a:rPr lang="en-PH" sz="4000" dirty="0">
                <a:solidFill>
                  <a:schemeClr val="bg1"/>
                </a:solidFill>
                <a:effectLst>
                  <a:outerShdw blurRad="38100" dist="38100" dir="2700000" algn="tl">
                    <a:srgbClr val="000000">
                      <a:alpha val="43137"/>
                    </a:srgbClr>
                  </a:outerShdw>
                </a:effectLst>
              </a:rPr>
              <a:t> </a:t>
            </a:r>
            <a:endParaRPr lang="en-US" sz="4000" dirty="0">
              <a:solidFill>
                <a:schemeClr val="bg1"/>
              </a:solidFill>
              <a:effectLst>
                <a:outerShdw blurRad="38100" dist="38100" dir="2700000" algn="tl">
                  <a:srgbClr val="000000">
                    <a:alpha val="43137"/>
                  </a:srgbClr>
                </a:outerShdw>
              </a:effectLst>
            </a:endParaRPr>
          </a:p>
        </p:txBody>
      </p:sp>
      <p:pic>
        <p:nvPicPr>
          <p:cNvPr id="3" name="Picture 2" descr="compendium01.jpg"/>
          <p:cNvPicPr>
            <a:picLocks noChangeAspect="1"/>
          </p:cNvPicPr>
          <p:nvPr/>
        </p:nvPicPr>
        <p:blipFill>
          <a:blip r:embed="rId2" cstate="email"/>
          <a:srcRect/>
          <a:stretch>
            <a:fillRect/>
          </a:stretch>
        </p:blipFill>
        <p:spPr>
          <a:xfrm rot="21010292">
            <a:off x="654905" y="518684"/>
            <a:ext cx="2874955" cy="2944398"/>
          </a:xfrm>
          <a:prstGeom prst="rect">
            <a:avLst/>
          </a:prstGeom>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opeFrancis-Mayors.jpeg"/>
          <p:cNvPicPr>
            <a:picLocks noChangeAspect="1"/>
          </p:cNvPicPr>
          <p:nvPr/>
        </p:nvPicPr>
        <p:blipFill>
          <a:blip r:embed="rId2" cstate="print"/>
          <a:srcRect/>
          <a:stretch>
            <a:fillRect/>
          </a:stretch>
        </p:blipFill>
        <p:spPr>
          <a:xfrm>
            <a:off x="0" y="0"/>
            <a:ext cx="9150433" cy="6858000"/>
          </a:xfrm>
          <a:prstGeom prst="rect">
            <a:avLst/>
          </a:prstGeom>
        </p:spPr>
      </p:pic>
      <p:sp>
        <p:nvSpPr>
          <p:cNvPr id="2" name="TextBox 1"/>
          <p:cNvSpPr txBox="1"/>
          <p:nvPr/>
        </p:nvSpPr>
        <p:spPr>
          <a:xfrm rot="20742585">
            <a:off x="330093" y="735165"/>
            <a:ext cx="5410200" cy="769441"/>
          </a:xfrm>
          <a:prstGeom prst="rect">
            <a:avLst/>
          </a:prstGeom>
          <a:noFill/>
        </p:spPr>
        <p:txBody>
          <a:bodyPr wrap="square" rtlCol="0">
            <a:spAutoFit/>
          </a:bodyPr>
          <a:lstStyle/>
          <a:p>
            <a:r>
              <a:rPr lang="en-PH" sz="4400" b="1" spc="600" dirty="0">
                <a:solidFill>
                  <a:schemeClr val="bg1"/>
                </a:solidFill>
                <a:effectLst>
                  <a:outerShdw blurRad="38100" dist="38100" dir="2700000" algn="tl">
                    <a:srgbClr val="000000">
                      <a:alpha val="43137"/>
                    </a:srgbClr>
                  </a:outerShdw>
                </a:effectLst>
                <a:latin typeface="Lucida Handwriting" pitchFamily="66" charset="0"/>
              </a:rPr>
              <a:t>Other Voices</a:t>
            </a:r>
            <a:endParaRPr lang="en-US" sz="4400" b="1" spc="600" dirty="0">
              <a:solidFill>
                <a:schemeClr val="bg1"/>
              </a:solidFill>
              <a:effectLst>
                <a:outerShdw blurRad="38100" dist="38100" dir="2700000" algn="tl">
                  <a:srgbClr val="000000">
                    <a:alpha val="43137"/>
                  </a:srgbClr>
                </a:outerShdw>
              </a:effectLst>
              <a:latin typeface="Lucida Handwriting" pitchFamily="66" charset="0"/>
            </a:endParaRPr>
          </a:p>
        </p:txBody>
      </p:sp>
      <p:sp>
        <p:nvSpPr>
          <p:cNvPr id="3" name="TextBox 2"/>
          <p:cNvSpPr txBox="1"/>
          <p:nvPr/>
        </p:nvSpPr>
        <p:spPr>
          <a:xfrm>
            <a:off x="533400" y="2819400"/>
            <a:ext cx="8229600" cy="3170099"/>
          </a:xfrm>
          <a:prstGeom prst="rect">
            <a:avLst/>
          </a:prstGeom>
          <a:noFill/>
        </p:spPr>
        <p:txBody>
          <a:bodyPr wrap="square" rtlCol="0">
            <a:spAutoFit/>
          </a:bodyPr>
          <a:lstStyle/>
          <a:p>
            <a:pPr algn="r"/>
            <a:r>
              <a:rPr lang="en-PH" sz="4000" dirty="0">
                <a:solidFill>
                  <a:schemeClr val="bg1"/>
                </a:solidFill>
                <a:effectLst>
                  <a:glow rad="101600">
                    <a:srgbClr val="660066">
                      <a:alpha val="40000"/>
                    </a:srgbClr>
                  </a:glow>
                  <a:outerShdw blurRad="38100" dist="38100" dir="2700000" algn="tl">
                    <a:srgbClr val="000000">
                      <a:alpha val="43137"/>
                    </a:srgbClr>
                  </a:outerShdw>
                </a:effectLst>
              </a:rPr>
              <a:t>One major change in Pope Francis’ style as Bishop of Rome -- which has enormous implications for ecclesiology -- he is willing to include other voices</a:t>
            </a:r>
            <a:endParaRPr lang="en-US" sz="4000" dirty="0">
              <a:solidFill>
                <a:schemeClr val="bg1"/>
              </a:solidFill>
              <a:effectLst>
                <a:glow rad="101600">
                  <a:srgbClr val="660066">
                    <a:alpha val="40000"/>
                  </a:srgbClr>
                </a:glow>
                <a:outerShdw blurRad="38100" dist="38100" dir="2700000" algn="tl">
                  <a:srgbClr val="000000">
                    <a:alpha val="43137"/>
                  </a:srgbClr>
                </a:outerShdw>
              </a:effectLst>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audato-si-thumbnail_layout-large.jpg"/>
          <p:cNvPicPr>
            <a:picLocks noChangeAspect="1"/>
          </p:cNvPicPr>
          <p:nvPr/>
        </p:nvPicPr>
        <p:blipFill>
          <a:blip r:embed="rId2" cstate="print"/>
          <a:srcRect/>
          <a:stretch>
            <a:fillRect/>
          </a:stretch>
        </p:blipFill>
        <p:spPr>
          <a:xfrm>
            <a:off x="990600" y="381000"/>
            <a:ext cx="6934200" cy="3897020"/>
          </a:xfrm>
          <a:prstGeom prst="ellipse">
            <a:avLst/>
          </a:prstGeom>
        </p:spPr>
      </p:pic>
      <p:sp>
        <p:nvSpPr>
          <p:cNvPr id="2" name="TextBox 1"/>
          <p:cNvSpPr txBox="1"/>
          <p:nvPr/>
        </p:nvSpPr>
        <p:spPr>
          <a:xfrm>
            <a:off x="0" y="3810000"/>
            <a:ext cx="8915400" cy="2800767"/>
          </a:xfrm>
          <a:prstGeom prst="rect">
            <a:avLst/>
          </a:prstGeom>
          <a:noFill/>
        </p:spPr>
        <p:txBody>
          <a:bodyPr wrap="square" rtlCol="0">
            <a:spAutoFit/>
          </a:bodyPr>
          <a:lstStyle/>
          <a:p>
            <a:pPr algn="ctr"/>
            <a:r>
              <a:rPr lang="en-US" sz="4000" dirty="0">
                <a:solidFill>
                  <a:schemeClr val="bg1"/>
                </a:solidFill>
                <a:effectLst>
                  <a:outerShdw blurRad="38100" dist="38100" dir="2700000" algn="tl">
                    <a:srgbClr val="000000">
                      <a:alpha val="43137"/>
                    </a:srgbClr>
                  </a:outerShdw>
                </a:effectLst>
              </a:rPr>
              <a:t>Pope Francis’ encyclical letter on </a:t>
            </a:r>
            <a:r>
              <a:rPr lang="en-US" sz="4800" b="1" i="1" dirty="0">
                <a:solidFill>
                  <a:schemeClr val="bg1"/>
                </a:solidFill>
                <a:effectLst>
                  <a:glow rad="101600">
                    <a:srgbClr val="008000">
                      <a:alpha val="60000"/>
                    </a:srgbClr>
                  </a:glow>
                  <a:outerShdw blurRad="38100" dist="38100" dir="2700000" algn="tl">
                    <a:srgbClr val="000000">
                      <a:alpha val="43137"/>
                    </a:srgbClr>
                  </a:outerShdw>
                </a:effectLst>
                <a:latin typeface="Comic Sans MS" pitchFamily="66" charset="0"/>
                <a:cs typeface="Times New Roman" pitchFamily="18" charset="0"/>
              </a:rPr>
              <a:t>environmental</a:t>
            </a:r>
            <a:r>
              <a:rPr lang="en-US" sz="4000" b="1" dirty="0">
                <a:solidFill>
                  <a:schemeClr val="bg1"/>
                </a:solidFill>
                <a:effectLst>
                  <a:glow rad="101600">
                    <a:srgbClr val="008000">
                      <a:alpha val="60000"/>
                    </a:srgbClr>
                  </a:glow>
                  <a:outerShdw blurRad="38100" dist="38100" dir="2700000" algn="tl">
                    <a:srgbClr val="000000">
                      <a:alpha val="43137"/>
                    </a:srgbClr>
                  </a:outerShdw>
                </a:effectLst>
              </a:rPr>
              <a:t> </a:t>
            </a:r>
          </a:p>
          <a:p>
            <a:pPr algn="ctr"/>
            <a:r>
              <a:rPr lang="en-US" sz="4000" dirty="0">
                <a:solidFill>
                  <a:schemeClr val="bg1"/>
                </a:solidFill>
                <a:effectLst>
                  <a:outerShdw blurRad="38100" dist="38100" dir="2700000" algn="tl">
                    <a:srgbClr val="000000">
                      <a:alpha val="43137"/>
                    </a:srgbClr>
                  </a:outerShdw>
                </a:effectLst>
              </a:rPr>
              <a:t>and </a:t>
            </a:r>
            <a:r>
              <a:rPr lang="en-US" sz="4800" b="1" i="1" dirty="0">
                <a:solidFill>
                  <a:schemeClr val="bg1"/>
                </a:solidFill>
                <a:effectLst>
                  <a:glow rad="101600">
                    <a:srgbClr val="660066">
                      <a:alpha val="60000"/>
                    </a:srgbClr>
                  </a:glow>
                  <a:outerShdw blurRad="38100" dist="38100" dir="2700000" algn="tl">
                    <a:srgbClr val="000000">
                      <a:alpha val="43137"/>
                    </a:srgbClr>
                  </a:outerShdw>
                </a:effectLst>
                <a:latin typeface="Comic Sans MS" pitchFamily="66" charset="0"/>
              </a:rPr>
              <a:t>economic and evangelical</a:t>
            </a:r>
          </a:p>
          <a:p>
            <a:pPr algn="ctr"/>
            <a:r>
              <a:rPr lang="en-US" sz="4000" b="1" dirty="0">
                <a:solidFill>
                  <a:schemeClr val="bg1"/>
                </a:solidFill>
                <a:effectLst>
                  <a:outerShdw blurRad="38100" dist="38100" dir="2700000" algn="tl">
                    <a:srgbClr val="000000">
                      <a:alpha val="43137"/>
                    </a:srgbClr>
                  </a:outerShdw>
                </a:effectLst>
              </a:rPr>
              <a:t>issues</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childTnLst>
                          </p:cTn>
                        </p:par>
                        <p:par>
                          <p:cTn id="8" fill="hold">
                            <p:stCondLst>
                              <p:cond delay="2000"/>
                            </p:stCondLst>
                            <p:childTnLst>
                              <p:par>
                                <p:cTn id="9" presetID="23"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17255"/>
            <a:ext cx="8839200" cy="2554545"/>
          </a:xfrm>
          <a:prstGeom prst="rect">
            <a:avLst/>
          </a:prstGeom>
          <a:noFill/>
        </p:spPr>
        <p:txBody>
          <a:bodyPr wrap="square" rtlCol="0">
            <a:spAutoFit/>
          </a:bodyPr>
          <a:lstStyle/>
          <a:p>
            <a:r>
              <a:rPr lang="en-PH" sz="4000" dirty="0">
                <a:solidFill>
                  <a:schemeClr val="bg1"/>
                </a:solidFill>
                <a:effectLst>
                  <a:outerShdw blurRad="38100" dist="38100" dir="2700000" algn="tl">
                    <a:srgbClr val="000000">
                      <a:alpha val="43137"/>
                    </a:srgbClr>
                  </a:outerShdw>
                </a:effectLst>
              </a:rPr>
              <a:t>The first voice in </a:t>
            </a:r>
            <a:r>
              <a:rPr lang="en-PH" sz="4000" i="1" dirty="0" err="1">
                <a:solidFill>
                  <a:schemeClr val="bg1"/>
                </a:solidFill>
                <a:effectLst>
                  <a:outerShdw blurRad="38100" dist="38100" dir="2700000" algn="tl">
                    <a:srgbClr val="000000">
                      <a:alpha val="43137"/>
                    </a:srgbClr>
                  </a:outerShdw>
                </a:effectLst>
              </a:rPr>
              <a:t>Laudato</a:t>
            </a:r>
            <a:r>
              <a:rPr lang="en-PH" sz="4000" i="1" dirty="0">
                <a:solidFill>
                  <a:schemeClr val="bg1"/>
                </a:solidFill>
                <a:effectLst>
                  <a:outerShdw blurRad="38100" dist="38100" dir="2700000" algn="tl">
                    <a:srgbClr val="000000">
                      <a:alpha val="43137"/>
                    </a:srgbClr>
                  </a:outerShdw>
                </a:effectLst>
              </a:rPr>
              <a:t> Si’ </a:t>
            </a:r>
            <a:r>
              <a:rPr lang="en-PH" sz="4000" dirty="0">
                <a:solidFill>
                  <a:schemeClr val="bg1"/>
                </a:solidFill>
                <a:effectLst>
                  <a:outerShdw blurRad="38100" dist="38100" dir="2700000" algn="tl">
                    <a:srgbClr val="000000">
                      <a:alpha val="43137"/>
                    </a:srgbClr>
                  </a:outerShdw>
                </a:effectLst>
              </a:rPr>
              <a:t>comes from the </a:t>
            </a:r>
            <a:r>
              <a:rPr lang="en-PH" sz="4000" b="1" dirty="0">
                <a:solidFill>
                  <a:srgbClr val="FFFF00"/>
                </a:solidFill>
                <a:effectLst>
                  <a:outerShdw blurRad="38100" dist="38100" dir="2700000" algn="tl">
                    <a:srgbClr val="000000">
                      <a:alpha val="43137"/>
                    </a:srgbClr>
                  </a:outerShdw>
                </a:effectLst>
              </a:rPr>
              <a:t>Ecumenical Patriarch Bartholomew</a:t>
            </a:r>
            <a:r>
              <a:rPr lang="en-PH" sz="4000" dirty="0">
                <a:solidFill>
                  <a:schemeClr val="bg1"/>
                </a:solidFill>
                <a:effectLst>
                  <a:outerShdw blurRad="38100" dist="38100" dir="2700000" algn="tl">
                    <a:srgbClr val="000000">
                      <a:alpha val="43137"/>
                    </a:srgbClr>
                  </a:outerShdw>
                </a:effectLst>
              </a:rPr>
              <a:t>, who has constantly focused on protecting God’s creation, </a:t>
            </a:r>
            <a:endParaRPr lang="en-US" sz="4000" dirty="0">
              <a:solidFill>
                <a:schemeClr val="bg1"/>
              </a:solidFill>
              <a:effectLst>
                <a:outerShdw blurRad="38100" dist="38100" dir="2700000" algn="tl">
                  <a:srgbClr val="000000">
                    <a:alpha val="43137"/>
                  </a:srgbClr>
                </a:outerShdw>
              </a:effectLst>
            </a:endParaRPr>
          </a:p>
        </p:txBody>
      </p:sp>
      <p:pic>
        <p:nvPicPr>
          <p:cNvPr id="3" name="Picture 2" descr="patriarch-bartholomew-pours-holy-water-mississippi-river-tanker-ship-rse-symposium-his-all-holiness-environment-eco-photo.jpg"/>
          <p:cNvPicPr>
            <a:picLocks noChangeAspect="1"/>
          </p:cNvPicPr>
          <p:nvPr/>
        </p:nvPicPr>
        <p:blipFill>
          <a:blip r:embed="rId2" cstate="email"/>
          <a:srcRect/>
          <a:stretch>
            <a:fillRect/>
          </a:stretch>
        </p:blipFill>
        <p:spPr>
          <a:xfrm>
            <a:off x="4419600" y="3276600"/>
            <a:ext cx="4368010" cy="2819400"/>
          </a:xfrm>
          <a:prstGeom prst="rect">
            <a:avLst/>
          </a:prstGeom>
        </p:spPr>
      </p:pic>
      <p:sp>
        <p:nvSpPr>
          <p:cNvPr id="5" name="TextBox 4"/>
          <p:cNvSpPr txBox="1"/>
          <p:nvPr/>
        </p:nvSpPr>
        <p:spPr>
          <a:xfrm>
            <a:off x="304800" y="3124200"/>
            <a:ext cx="4267200" cy="3170099"/>
          </a:xfrm>
          <a:prstGeom prst="rect">
            <a:avLst/>
          </a:prstGeom>
          <a:noFill/>
        </p:spPr>
        <p:txBody>
          <a:bodyPr wrap="square" rtlCol="0">
            <a:spAutoFit/>
          </a:bodyPr>
          <a:lstStyle/>
          <a:p>
            <a:r>
              <a:rPr lang="en-PH" sz="4000" dirty="0">
                <a:solidFill>
                  <a:schemeClr val="bg1"/>
                </a:solidFill>
                <a:effectLst>
                  <a:outerShdw blurRad="38100" dist="38100" dir="2700000" algn="tl">
                    <a:srgbClr val="000000">
                      <a:alpha val="43137"/>
                    </a:srgbClr>
                  </a:outerShdw>
                </a:effectLst>
              </a:rPr>
              <a:t>especially the water bodies of the world, since his election as Patriarch in 1991.</a:t>
            </a:r>
            <a:endParaRPr lang="en-US" sz="4000" dirty="0">
              <a:solidFill>
                <a:schemeClr val="bg1"/>
              </a:solidFill>
              <a:effectLst>
                <a:outerShdw blurRad="38100" dist="38100" dir="2700000" algn="tl">
                  <a:srgbClr val="000000">
                    <a:alpha val="43137"/>
                  </a:srgbClr>
                </a:outerShdw>
              </a:effectLst>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triarch bartholomew1.jpg"/>
          <p:cNvPicPr>
            <a:picLocks noChangeAspect="1"/>
          </p:cNvPicPr>
          <p:nvPr/>
        </p:nvPicPr>
        <p:blipFill>
          <a:blip r:embed="rId2" cstate="print"/>
          <a:srcRect/>
          <a:stretch>
            <a:fillRect/>
          </a:stretch>
        </p:blipFill>
        <p:spPr>
          <a:xfrm>
            <a:off x="0" y="0"/>
            <a:ext cx="9144000" cy="6858000"/>
          </a:xfrm>
          <a:prstGeom prst="rect">
            <a:avLst/>
          </a:prstGeom>
        </p:spPr>
      </p:pic>
      <p:sp>
        <p:nvSpPr>
          <p:cNvPr id="2" name="TextBox 1"/>
          <p:cNvSpPr txBox="1"/>
          <p:nvPr/>
        </p:nvSpPr>
        <p:spPr>
          <a:xfrm>
            <a:off x="4648200" y="533400"/>
            <a:ext cx="4038600" cy="3785652"/>
          </a:xfrm>
          <a:prstGeom prst="rect">
            <a:avLst/>
          </a:prstGeom>
          <a:noFill/>
        </p:spPr>
        <p:txBody>
          <a:bodyPr wrap="square" rtlCol="0">
            <a:spAutoFit/>
          </a:bodyPr>
          <a:lstStyle/>
          <a:p>
            <a:pPr algn="ctr"/>
            <a:r>
              <a:rPr lang="en-PH" sz="4000" b="1" dirty="0">
                <a:solidFill>
                  <a:schemeClr val="bg1"/>
                </a:solidFill>
                <a:effectLst>
                  <a:outerShdw blurRad="38100" dist="38100" dir="2700000" algn="tl">
                    <a:srgbClr val="000000">
                      <a:alpha val="43137"/>
                    </a:srgbClr>
                  </a:outerShdw>
                </a:effectLst>
              </a:rPr>
              <a:t>The Patriarch focuses on the moral responsibility to protect creation:</a:t>
            </a:r>
            <a:endParaRPr lang="en-US" sz="4000" b="1" dirty="0">
              <a:solidFill>
                <a:schemeClr val="bg1"/>
              </a:solidFill>
              <a:effectLst>
                <a:outerShdw blurRad="38100" dist="38100" dir="2700000" algn="tl">
                  <a:srgbClr val="000000">
                    <a:alpha val="43137"/>
                  </a:srgbClr>
                </a:outerShdw>
              </a:effectLst>
            </a:endParaRPr>
          </a:p>
        </p:txBody>
      </p:sp>
    </p:spTree>
  </p:cSld>
  <p:clrMapOvr>
    <a:masterClrMapping/>
  </p:clrMapOvr>
  <p:transition spd="med">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81000"/>
            <a:ext cx="8382000" cy="1323439"/>
          </a:xfrm>
          <a:prstGeom prst="rect">
            <a:avLst/>
          </a:prstGeom>
          <a:noFill/>
        </p:spPr>
        <p:txBody>
          <a:bodyPr wrap="square" rtlCol="0">
            <a:spAutoFit/>
          </a:bodyPr>
          <a:lstStyle/>
          <a:p>
            <a:r>
              <a:rPr lang="en-PH" sz="4000" b="1" dirty="0">
                <a:solidFill>
                  <a:schemeClr val="bg1"/>
                </a:solidFill>
                <a:latin typeface="Times New Roman" pitchFamily="18" charset="0"/>
                <a:cs typeface="Times New Roman" pitchFamily="18" charset="0"/>
              </a:rPr>
              <a:t>“For human beings… to destroy the biological diversity of God’s creation; </a:t>
            </a:r>
            <a:endParaRPr lang="en-US" sz="4000" b="1" dirty="0">
              <a:solidFill>
                <a:schemeClr val="bg1"/>
              </a:solidFill>
              <a:latin typeface="Times New Roman" pitchFamily="18" charset="0"/>
              <a:cs typeface="Times New Roman" pitchFamily="18" charset="0"/>
            </a:endParaRPr>
          </a:p>
        </p:txBody>
      </p:sp>
      <p:pic>
        <p:nvPicPr>
          <p:cNvPr id="5" name="Picture 4" descr="biodiversity.jpg"/>
          <p:cNvPicPr>
            <a:picLocks noChangeAspect="1"/>
          </p:cNvPicPr>
          <p:nvPr/>
        </p:nvPicPr>
        <p:blipFill>
          <a:blip r:embed="rId2" cstate="email"/>
          <a:stretch>
            <a:fillRect/>
          </a:stretch>
        </p:blipFill>
        <p:spPr>
          <a:xfrm>
            <a:off x="914400" y="1752600"/>
            <a:ext cx="7309064" cy="4864100"/>
          </a:xfrm>
          <a:prstGeom prst="rect">
            <a:avLst/>
          </a:prstGeom>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xtractiveindustry3.jpg"/>
          <p:cNvPicPr>
            <a:picLocks noChangeAspect="1"/>
          </p:cNvPicPr>
          <p:nvPr/>
        </p:nvPicPr>
        <p:blipFill>
          <a:blip r:embed="rId2" cstate="print"/>
          <a:stretch>
            <a:fillRect/>
          </a:stretch>
        </p:blipFill>
        <p:spPr>
          <a:xfrm>
            <a:off x="838200" y="2700577"/>
            <a:ext cx="7384079" cy="4157423"/>
          </a:xfrm>
          <a:prstGeom prst="rect">
            <a:avLst/>
          </a:prstGeom>
        </p:spPr>
      </p:pic>
      <p:sp>
        <p:nvSpPr>
          <p:cNvPr id="2" name="TextBox 1"/>
          <p:cNvSpPr txBox="1"/>
          <p:nvPr/>
        </p:nvSpPr>
        <p:spPr>
          <a:xfrm>
            <a:off x="457200" y="304800"/>
            <a:ext cx="8610600" cy="2308324"/>
          </a:xfrm>
          <a:prstGeom prst="rect">
            <a:avLst/>
          </a:prstGeom>
          <a:noFill/>
        </p:spPr>
        <p:txBody>
          <a:bodyPr wrap="square" rtlCol="0">
            <a:spAutoFit/>
          </a:bodyPr>
          <a:lstStyle/>
          <a:p>
            <a:r>
              <a:rPr lang="en-PH" sz="3600" b="1" dirty="0">
                <a:solidFill>
                  <a:schemeClr val="bg1"/>
                </a:solidFill>
                <a:latin typeface="Times New Roman" pitchFamily="18" charset="0"/>
                <a:cs typeface="Times New Roman" pitchFamily="18" charset="0"/>
              </a:rPr>
              <a:t>for human beings to degrade the integrity of the earth by causing changes in its climate, by stripping the earth of its natural forests or destroying its wetlands; </a:t>
            </a:r>
            <a:endParaRPr lang="en-US" sz="3600" b="1" dirty="0">
              <a:solidFill>
                <a:schemeClr val="bg1"/>
              </a:solidFill>
              <a:latin typeface="Times New Roman" pitchFamily="18" charset="0"/>
              <a:cs typeface="Times New Roman" pitchFamily="18"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16232-pollution-in-china.jpg"/>
          <p:cNvPicPr>
            <a:picLocks noChangeAspect="1"/>
          </p:cNvPicPr>
          <p:nvPr/>
        </p:nvPicPr>
        <p:blipFill>
          <a:blip r:embed="rId2" cstate="email"/>
          <a:srcRect/>
          <a:stretch>
            <a:fillRect/>
          </a:stretch>
        </p:blipFill>
        <p:spPr>
          <a:xfrm>
            <a:off x="0" y="0"/>
            <a:ext cx="9144000" cy="6858000"/>
          </a:xfrm>
          <a:prstGeom prst="rect">
            <a:avLst/>
          </a:prstGeom>
        </p:spPr>
      </p:pic>
      <p:sp>
        <p:nvSpPr>
          <p:cNvPr id="2" name="TextBox 1"/>
          <p:cNvSpPr txBox="1"/>
          <p:nvPr/>
        </p:nvSpPr>
        <p:spPr>
          <a:xfrm>
            <a:off x="990600" y="836474"/>
            <a:ext cx="7162800" cy="1938992"/>
          </a:xfrm>
          <a:prstGeom prst="rect">
            <a:avLst/>
          </a:prstGeom>
          <a:noFill/>
        </p:spPr>
        <p:txBody>
          <a:bodyPr wrap="square" rtlCol="0">
            <a:spAutoFit/>
          </a:bodyPr>
          <a:lstStyle/>
          <a:p>
            <a:r>
              <a:rPr lang="en-PH" sz="4000" b="1" dirty="0">
                <a:solidFill>
                  <a:schemeClr val="bg1"/>
                </a:solidFill>
                <a:effectLst>
                  <a:glow rad="101600">
                    <a:schemeClr val="tx1">
                      <a:alpha val="60000"/>
                    </a:schemeClr>
                  </a:glow>
                </a:effectLst>
                <a:latin typeface="Times New Roman" pitchFamily="18" charset="0"/>
                <a:cs typeface="Times New Roman" pitchFamily="18" charset="0"/>
              </a:rPr>
              <a:t>for human beings to contaminate the earth’s waters, its land, its air, and its life – </a:t>
            </a:r>
            <a:endParaRPr lang="en-US" sz="4000" b="1" dirty="0">
              <a:solidFill>
                <a:schemeClr val="bg1"/>
              </a:solidFill>
              <a:effectLst>
                <a:glow rad="101600">
                  <a:schemeClr val="tx1">
                    <a:alpha val="60000"/>
                  </a:schemeClr>
                </a:glow>
              </a:effectLst>
              <a:latin typeface="Times New Roman" pitchFamily="18" charset="0"/>
              <a:cs typeface="Times New Roman" pitchFamily="18"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ollutionAlfedPalmersmokestacks.jpg"/>
          <p:cNvPicPr>
            <a:picLocks noChangeAspect="1"/>
          </p:cNvPicPr>
          <p:nvPr/>
        </p:nvPicPr>
        <p:blipFill>
          <a:blip r:embed="rId2" cstate="email"/>
          <a:stretch>
            <a:fillRect/>
          </a:stretch>
        </p:blipFill>
        <p:spPr>
          <a:xfrm>
            <a:off x="0" y="-1"/>
            <a:ext cx="9144000" cy="6967729"/>
          </a:xfrm>
          <a:prstGeom prst="rect">
            <a:avLst/>
          </a:prstGeom>
        </p:spPr>
      </p:pic>
      <p:sp>
        <p:nvSpPr>
          <p:cNvPr id="2" name="TextBox 1"/>
          <p:cNvSpPr txBox="1"/>
          <p:nvPr/>
        </p:nvSpPr>
        <p:spPr>
          <a:xfrm>
            <a:off x="1676400" y="3200400"/>
            <a:ext cx="5562600" cy="923330"/>
          </a:xfrm>
          <a:prstGeom prst="rect">
            <a:avLst/>
          </a:prstGeom>
          <a:noFill/>
        </p:spPr>
        <p:txBody>
          <a:bodyPr wrap="square" rtlCol="0">
            <a:spAutoFit/>
          </a:bodyPr>
          <a:lstStyle/>
          <a:p>
            <a:pPr algn="ctr"/>
            <a:r>
              <a:rPr lang="en-PH" sz="5400" b="1" i="1" spc="300" dirty="0">
                <a:solidFill>
                  <a:schemeClr val="bg1"/>
                </a:solidFill>
                <a:effectLst>
                  <a:glow rad="63500">
                    <a:schemeClr val="accent1">
                      <a:satMod val="175000"/>
                      <a:alpha val="40000"/>
                    </a:schemeClr>
                  </a:glow>
                </a:effectLst>
                <a:latin typeface="Times New Roman" pitchFamily="18" charset="0"/>
                <a:cs typeface="Times New Roman" pitchFamily="18" charset="0"/>
              </a:rPr>
              <a:t>- these are sins</a:t>
            </a:r>
            <a:r>
              <a:rPr lang="en-PH" sz="4400" b="1" spc="300" dirty="0">
                <a:solidFill>
                  <a:schemeClr val="bg1"/>
                </a:solidFill>
                <a:effectLst>
                  <a:glow rad="63500">
                    <a:schemeClr val="accent1">
                      <a:satMod val="175000"/>
                      <a:alpha val="40000"/>
                    </a:schemeClr>
                  </a:glow>
                </a:effectLst>
                <a:latin typeface="Times New Roman" pitchFamily="18" charset="0"/>
                <a:cs typeface="Times New Roman" pitchFamily="18" charset="0"/>
              </a:rPr>
              <a:t>”.</a:t>
            </a:r>
            <a:endParaRPr lang="en-US" sz="4400" b="1" spc="300" dirty="0">
              <a:solidFill>
                <a:schemeClr val="bg1"/>
              </a:solidFill>
              <a:effectLst>
                <a:glow rad="63500">
                  <a:schemeClr val="accent1">
                    <a:satMod val="175000"/>
                    <a:alpha val="40000"/>
                  </a:schemeClr>
                </a:glow>
              </a:effectLst>
              <a:latin typeface="Times New Roman" pitchFamily="18" charset="0"/>
              <a:cs typeface="Times New Roman" pitchFamily="18"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343400"/>
            <a:ext cx="9144000" cy="1959832"/>
          </a:xfrm>
          <a:prstGeom prst="rect">
            <a:avLst/>
          </a:prstGeom>
          <a:solidFill>
            <a:srgbClr val="FF99FF"/>
          </a:solidFill>
        </p:spPr>
        <p:txBody>
          <a:bodyPr wrap="square" rtlCol="0">
            <a:spAutoFit/>
          </a:bodyPr>
          <a:lstStyle/>
          <a:p>
            <a:pPr algn="ctr">
              <a:lnSpc>
                <a:spcPct val="150000"/>
              </a:lnSpc>
            </a:pPr>
            <a:r>
              <a:rPr lang="en-PH" sz="2800" b="1" dirty="0">
                <a:solidFill>
                  <a:srgbClr val="660066"/>
                </a:solidFill>
                <a:latin typeface="Comic Sans MS" pitchFamily="66" charset="0"/>
              </a:rPr>
              <a:t>September 1 </a:t>
            </a:r>
            <a:r>
              <a:rPr lang="en-PH" sz="2800" b="1" dirty="0">
                <a:solidFill>
                  <a:srgbClr val="660066"/>
                </a:solidFill>
              </a:rPr>
              <a:t>as </a:t>
            </a:r>
            <a:r>
              <a:rPr lang="en-PH" sz="2800" b="1" dirty="0">
                <a:solidFill>
                  <a:srgbClr val="660066"/>
                </a:solidFill>
                <a:latin typeface="Comic Sans MS" pitchFamily="66" charset="0"/>
              </a:rPr>
              <a:t>World Day of Prayer for the Care of </a:t>
            </a:r>
            <a:r>
              <a:rPr lang="en-PH" sz="2800" b="1" dirty="0" err="1">
                <a:solidFill>
                  <a:srgbClr val="660066"/>
                </a:solidFill>
                <a:latin typeface="Comic Sans MS" pitchFamily="66" charset="0"/>
              </a:rPr>
              <a:t>Creation.In</a:t>
            </a:r>
            <a:r>
              <a:rPr lang="en-PH" sz="2800" b="1" dirty="0">
                <a:solidFill>
                  <a:srgbClr val="660066"/>
                </a:solidFill>
                <a:latin typeface="Comic Sans MS" pitchFamily="66" charset="0"/>
              </a:rPr>
              <a:t> other Churches Creation Times last through September till the feast of  St. Francis</a:t>
            </a:r>
            <a:endParaRPr lang="en-US" sz="2800" b="1" dirty="0">
              <a:solidFill>
                <a:srgbClr val="660066"/>
              </a:solidFill>
              <a:latin typeface="Comic Sans MS" pitchFamily="66" charset="0"/>
            </a:endParaRPr>
          </a:p>
        </p:txBody>
      </p:sp>
      <p:pic>
        <p:nvPicPr>
          <p:cNvPr id="4" name="Picture 3" descr="Pope-Francis--2-14-2014-jpg.jpg"/>
          <p:cNvPicPr>
            <a:picLocks noChangeAspect="1"/>
          </p:cNvPicPr>
          <p:nvPr/>
        </p:nvPicPr>
        <p:blipFill>
          <a:blip r:embed="rId2" cstate="email"/>
          <a:srcRect/>
          <a:stretch>
            <a:fillRect/>
          </a:stretch>
        </p:blipFill>
        <p:spPr>
          <a:xfrm>
            <a:off x="228600" y="457200"/>
            <a:ext cx="3733800" cy="2659380"/>
          </a:xfrm>
          <a:prstGeom prst="rect">
            <a:avLst/>
          </a:prstGeom>
        </p:spPr>
      </p:pic>
      <p:sp>
        <p:nvSpPr>
          <p:cNvPr id="5" name="TextBox 4"/>
          <p:cNvSpPr txBox="1"/>
          <p:nvPr/>
        </p:nvSpPr>
        <p:spPr>
          <a:xfrm>
            <a:off x="4267200" y="762000"/>
            <a:ext cx="4876800" cy="1938992"/>
          </a:xfrm>
          <a:prstGeom prst="rect">
            <a:avLst/>
          </a:prstGeom>
          <a:noFill/>
        </p:spPr>
        <p:txBody>
          <a:bodyPr wrap="square" rtlCol="0">
            <a:spAutoFit/>
          </a:bodyPr>
          <a:lstStyle/>
          <a:p>
            <a:r>
              <a:rPr lang="en-PH" sz="4000" dirty="0">
                <a:solidFill>
                  <a:schemeClr val="bg1"/>
                </a:solidFill>
                <a:effectLst>
                  <a:outerShdw blurRad="38100" dist="38100" dir="2700000" algn="tl">
                    <a:srgbClr val="000000">
                      <a:alpha val="43137"/>
                    </a:srgbClr>
                  </a:outerShdw>
                </a:effectLst>
              </a:rPr>
              <a:t>On August 6, 2015, the Feast of the Transfiguration, </a:t>
            </a:r>
            <a:endParaRPr lang="en-US" sz="4000" dirty="0">
              <a:solidFill>
                <a:schemeClr val="bg1"/>
              </a:solidFill>
              <a:effectLst>
                <a:outerShdw blurRad="38100" dist="38100" dir="2700000" algn="tl">
                  <a:srgbClr val="000000">
                    <a:alpha val="43137"/>
                  </a:srgbClr>
                </a:outerShdw>
              </a:effectLst>
              <a:latin typeface="Comic Sans MS" pitchFamily="66" charset="0"/>
            </a:endParaRPr>
          </a:p>
        </p:txBody>
      </p:sp>
      <p:sp>
        <p:nvSpPr>
          <p:cNvPr id="6" name="TextBox 5"/>
          <p:cNvSpPr txBox="1"/>
          <p:nvPr/>
        </p:nvSpPr>
        <p:spPr>
          <a:xfrm>
            <a:off x="457200" y="3505200"/>
            <a:ext cx="7391400" cy="707886"/>
          </a:xfrm>
          <a:prstGeom prst="rect">
            <a:avLst/>
          </a:prstGeom>
          <a:noFill/>
        </p:spPr>
        <p:txBody>
          <a:bodyPr wrap="square" rtlCol="0">
            <a:spAutoFit/>
          </a:bodyPr>
          <a:lstStyle/>
          <a:p>
            <a:r>
              <a:rPr lang="en-PH" sz="4000" dirty="0">
                <a:solidFill>
                  <a:schemeClr val="bg1"/>
                </a:solidFill>
                <a:effectLst>
                  <a:outerShdw blurRad="38100" dist="38100" dir="2700000" algn="tl">
                    <a:srgbClr val="000000">
                      <a:alpha val="43137"/>
                    </a:srgbClr>
                  </a:outerShdw>
                </a:effectLst>
              </a:rPr>
              <a:t>Pope Francis announced</a:t>
            </a:r>
            <a:endParaRPr lang="en-US" sz="4000" dirty="0">
              <a:solidFill>
                <a:schemeClr val="bg1"/>
              </a:solidFill>
              <a:effectLst>
                <a:outerShdw blurRad="38100" dist="38100" dir="2700000" algn="tl">
                  <a:srgbClr val="000000">
                    <a:alpha val="43137"/>
                  </a:srgbClr>
                </a:outerShdw>
              </a:effectLst>
              <a:latin typeface="Comic Sans MS" pitchFamily="66"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013-01-23 (5).JPG"/>
          <p:cNvPicPr>
            <a:picLocks noChangeAspect="1"/>
          </p:cNvPicPr>
          <p:nvPr/>
        </p:nvPicPr>
        <p:blipFill>
          <a:blip r:embed="rId2" cstate="email"/>
          <a:stretch>
            <a:fillRect/>
          </a:stretch>
        </p:blipFill>
        <p:spPr>
          <a:xfrm>
            <a:off x="0" y="0"/>
            <a:ext cx="9144000" cy="6858000"/>
          </a:xfrm>
          <a:prstGeom prst="rect">
            <a:avLst/>
          </a:prstGeom>
        </p:spPr>
      </p:pic>
      <p:sp>
        <p:nvSpPr>
          <p:cNvPr id="2" name="TextBox 1"/>
          <p:cNvSpPr txBox="1"/>
          <p:nvPr/>
        </p:nvSpPr>
        <p:spPr>
          <a:xfrm>
            <a:off x="228600" y="1295400"/>
            <a:ext cx="8915400" cy="5016758"/>
          </a:xfrm>
          <a:prstGeom prst="rect">
            <a:avLst/>
          </a:prstGeom>
          <a:noFill/>
        </p:spPr>
        <p:txBody>
          <a:bodyPr wrap="square" rtlCol="0">
            <a:spAutoFit/>
          </a:bodyPr>
          <a:lstStyle/>
          <a:p>
            <a:r>
              <a:rPr lang="en-PH" sz="4000" dirty="0">
                <a:solidFill>
                  <a:schemeClr val="bg1"/>
                </a:solidFill>
                <a:effectLst>
                  <a:outerShdw blurRad="38100" dist="38100" dir="2700000" algn="tl">
                    <a:srgbClr val="000000">
                      <a:alpha val="43137"/>
                    </a:srgbClr>
                  </a:outerShdw>
                </a:effectLst>
              </a:rPr>
              <a:t>The pope believes that </a:t>
            </a:r>
            <a:r>
              <a:rPr lang="en-PH" sz="4000" b="1" dirty="0">
                <a:solidFill>
                  <a:schemeClr val="bg1"/>
                </a:solidFill>
                <a:effectLst>
                  <a:glow rad="101600">
                    <a:srgbClr val="C00000">
                      <a:alpha val="60000"/>
                    </a:srgbClr>
                  </a:glow>
                  <a:outerShdw blurRad="38100" dist="38100" dir="2700000" algn="tl">
                    <a:srgbClr val="000000">
                      <a:alpha val="43137"/>
                    </a:srgbClr>
                  </a:outerShdw>
                </a:effectLst>
              </a:rPr>
              <a:t>Christians from every tradition</a:t>
            </a:r>
            <a:r>
              <a:rPr lang="en-PH" sz="4000" b="1" dirty="0">
                <a:solidFill>
                  <a:schemeClr val="bg1"/>
                </a:solidFill>
                <a:effectLst>
                  <a:outerShdw blurRad="38100" dist="38100" dir="2700000" algn="tl">
                    <a:srgbClr val="000000">
                      <a:alpha val="43137"/>
                    </a:srgbClr>
                  </a:outerShdw>
                </a:effectLst>
              </a:rPr>
              <a:t> </a:t>
            </a:r>
            <a:r>
              <a:rPr lang="en-PH" sz="4000" dirty="0">
                <a:solidFill>
                  <a:schemeClr val="bg1"/>
                </a:solidFill>
                <a:effectLst>
                  <a:outerShdw blurRad="38100" dist="38100" dir="2700000" algn="tl">
                    <a:srgbClr val="000000">
                      <a:alpha val="43137"/>
                    </a:srgbClr>
                  </a:outerShdw>
                </a:effectLst>
              </a:rPr>
              <a:t>are now being called upon to </a:t>
            </a:r>
            <a:r>
              <a:rPr lang="en-PH" sz="4000" b="1" dirty="0">
                <a:solidFill>
                  <a:schemeClr val="bg1"/>
                </a:solidFill>
                <a:effectLst>
                  <a:glow rad="101600">
                    <a:srgbClr val="C00000">
                      <a:alpha val="60000"/>
                    </a:srgbClr>
                  </a:glow>
                  <a:outerShdw blurRad="38100" dist="38100" dir="2700000" algn="tl">
                    <a:srgbClr val="000000">
                      <a:alpha val="43137"/>
                    </a:srgbClr>
                  </a:outerShdw>
                </a:effectLst>
              </a:rPr>
              <a:t>offer their own contributio</a:t>
            </a:r>
            <a:r>
              <a:rPr lang="en-PH" sz="4000" b="1" dirty="0">
                <a:solidFill>
                  <a:schemeClr val="bg1"/>
                </a:solidFill>
                <a:effectLst>
                  <a:outerShdw blurRad="38100" dist="38100" dir="2700000" algn="tl">
                    <a:srgbClr val="000000">
                      <a:alpha val="43137"/>
                    </a:srgbClr>
                  </a:outerShdw>
                </a:effectLst>
              </a:rPr>
              <a:t>n </a:t>
            </a:r>
            <a:r>
              <a:rPr lang="en-PH" sz="4000" dirty="0">
                <a:solidFill>
                  <a:schemeClr val="bg1"/>
                </a:solidFill>
                <a:effectLst>
                  <a:outerShdw blurRad="38100" dist="38100" dir="2700000" algn="tl">
                    <a:srgbClr val="000000">
                      <a:alpha val="43137"/>
                    </a:srgbClr>
                  </a:outerShdw>
                </a:effectLst>
              </a:rPr>
              <a:t>to overcoming the ecological crisis which is facing planet earth today. Probably should have mentioned the World Council of Churches (WCC).</a:t>
            </a:r>
            <a:endParaRPr lang="en-US" sz="4000" dirty="0">
              <a:solidFill>
                <a:schemeClr val="bg1"/>
              </a:solidFill>
              <a:effectLst>
                <a:outerShdw blurRad="38100" dist="38100" dir="2700000" algn="tl">
                  <a:srgbClr val="000000">
                    <a:alpha val="43137"/>
                  </a:srgbClr>
                </a:outerShdw>
              </a:effectLst>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3-04-25-US-Orange (70).JPG"/>
          <p:cNvPicPr>
            <a:picLocks noChangeAspect="1"/>
          </p:cNvPicPr>
          <p:nvPr/>
        </p:nvPicPr>
        <p:blipFill>
          <a:blip r:embed="rId2" cstate="email"/>
          <a:stretch>
            <a:fillRect/>
          </a:stretch>
        </p:blipFill>
        <p:spPr>
          <a:xfrm>
            <a:off x="0" y="0"/>
            <a:ext cx="9144000" cy="6858000"/>
          </a:xfrm>
          <a:prstGeom prst="rect">
            <a:avLst/>
          </a:prstGeom>
        </p:spPr>
      </p:pic>
      <p:sp>
        <p:nvSpPr>
          <p:cNvPr id="2" name="TextBox 1"/>
          <p:cNvSpPr txBox="1"/>
          <p:nvPr/>
        </p:nvSpPr>
        <p:spPr>
          <a:xfrm>
            <a:off x="457200" y="2438400"/>
            <a:ext cx="8382000" cy="3785652"/>
          </a:xfrm>
          <a:prstGeom prst="rect">
            <a:avLst/>
          </a:prstGeom>
          <a:noFill/>
        </p:spPr>
        <p:txBody>
          <a:bodyPr wrap="square" rtlCol="0">
            <a:spAutoFit/>
          </a:bodyPr>
          <a:lstStyle/>
          <a:p>
            <a:r>
              <a:rPr lang="en-PH" sz="4000" dirty="0">
                <a:solidFill>
                  <a:srgbClr val="FFFF00"/>
                </a:solidFill>
                <a:effectLst>
                  <a:outerShdw blurRad="38100" dist="38100" dir="2700000" algn="tl">
                    <a:srgbClr val="000000">
                      <a:alpha val="43137"/>
                    </a:srgbClr>
                  </a:outerShdw>
                </a:effectLst>
              </a:rPr>
              <a:t>This is both </a:t>
            </a:r>
          </a:p>
          <a:p>
            <a:r>
              <a:rPr lang="en-PH" sz="6000" b="1" dirty="0">
                <a:solidFill>
                  <a:schemeClr val="bg1"/>
                </a:solidFill>
                <a:effectLst>
                  <a:glow rad="101600">
                    <a:srgbClr val="C00000">
                      <a:alpha val="60000"/>
                    </a:srgbClr>
                  </a:glow>
                  <a:outerShdw blurRad="38100" dist="38100" dir="2700000" algn="tl">
                    <a:srgbClr val="000000">
                      <a:alpha val="43137"/>
                    </a:srgbClr>
                  </a:outerShdw>
                </a:effectLst>
                <a:latin typeface="Papyrus" pitchFamily="66" charset="0"/>
              </a:rPr>
              <a:t>a new  spirituality </a:t>
            </a:r>
          </a:p>
          <a:p>
            <a:r>
              <a:rPr lang="en-PH" sz="6000" b="1" dirty="0">
                <a:solidFill>
                  <a:schemeClr val="bg1"/>
                </a:solidFill>
                <a:effectLst>
                  <a:outerShdw blurRad="38100" dist="38100" dir="2700000" algn="tl">
                    <a:srgbClr val="000000">
                      <a:alpha val="43137"/>
                    </a:srgbClr>
                  </a:outerShdw>
                </a:effectLst>
                <a:latin typeface="Papyrus" pitchFamily="66" charset="0"/>
              </a:rPr>
              <a:t>and </a:t>
            </a:r>
            <a:r>
              <a:rPr lang="en-PH" sz="6000" b="1" dirty="0">
                <a:solidFill>
                  <a:schemeClr val="bg1"/>
                </a:solidFill>
                <a:effectLst>
                  <a:glow rad="101600">
                    <a:srgbClr val="660066">
                      <a:alpha val="60000"/>
                    </a:srgbClr>
                  </a:glow>
                  <a:outerShdw blurRad="38100" dist="38100" dir="2700000" algn="tl">
                    <a:srgbClr val="000000">
                      <a:alpha val="43137"/>
                    </a:srgbClr>
                  </a:outerShdw>
                </a:effectLst>
                <a:latin typeface="Papyrus" pitchFamily="66" charset="0"/>
              </a:rPr>
              <a:t>new moral teaching</a:t>
            </a:r>
            <a:r>
              <a:rPr lang="en-PH" sz="4000" dirty="0">
                <a:solidFill>
                  <a:srgbClr val="FFFF00"/>
                </a:solidFill>
                <a:effectLst>
                  <a:glow rad="101600">
                    <a:srgbClr val="660066">
                      <a:alpha val="60000"/>
                    </a:srgbClr>
                  </a:glow>
                  <a:outerShdw blurRad="38100" dist="38100" dir="2700000" algn="tl">
                    <a:srgbClr val="000000">
                      <a:alpha val="43137"/>
                    </a:srgbClr>
                  </a:outerShdw>
                </a:effectLst>
              </a:rPr>
              <a:t> </a:t>
            </a:r>
            <a:r>
              <a:rPr lang="en-PH" sz="4000" dirty="0">
                <a:solidFill>
                  <a:srgbClr val="FFFF00"/>
                </a:solidFill>
                <a:effectLst>
                  <a:outerShdw blurRad="38100" dist="38100" dir="2700000" algn="tl">
                    <a:srgbClr val="000000">
                      <a:alpha val="43137"/>
                    </a:srgbClr>
                  </a:outerShdw>
                </a:effectLst>
              </a:rPr>
              <a:t>which previous generations of Christians did not have to deal with.</a:t>
            </a:r>
            <a:endParaRPr lang="en-US" sz="4000" dirty="0">
              <a:solidFill>
                <a:srgbClr val="FFFF00"/>
              </a:solidFill>
              <a:effectLst>
                <a:outerShdw blurRad="38100" dist="38100" dir="2700000" algn="tl">
                  <a:srgbClr val="000000">
                    <a:alpha val="43137"/>
                  </a:srgbClr>
                </a:outerShdw>
              </a:effectLst>
            </a:endParaRPr>
          </a:p>
        </p:txBody>
      </p:sp>
    </p:spTree>
  </p:cSld>
  <p:clrMapOvr>
    <a:masterClrMapping/>
  </p:clrMapOvr>
  <p:transition spd="med">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1-08-28PPS (65).JPG"/>
          <p:cNvPicPr>
            <a:picLocks noChangeAspect="1"/>
          </p:cNvPicPr>
          <p:nvPr/>
        </p:nvPicPr>
        <p:blipFill>
          <a:blip r:embed="rId2" cstate="email"/>
          <a:stretch>
            <a:fillRect/>
          </a:stretch>
        </p:blipFill>
        <p:spPr>
          <a:xfrm>
            <a:off x="0" y="0"/>
            <a:ext cx="9144000" cy="6858000"/>
          </a:xfrm>
          <a:prstGeom prst="rect">
            <a:avLst/>
          </a:prstGeom>
        </p:spPr>
      </p:pic>
      <p:sp>
        <p:nvSpPr>
          <p:cNvPr id="3" name="Content Placeholder 2"/>
          <p:cNvSpPr txBox="1">
            <a:spLocks/>
          </p:cNvSpPr>
          <p:nvPr/>
        </p:nvSpPr>
        <p:spPr>
          <a:xfrm>
            <a:off x="381000" y="457200"/>
            <a:ext cx="8229600" cy="2362200"/>
          </a:xfrm>
          <a:prstGeom prst="rect">
            <a:avLst/>
          </a:prstGeom>
        </p:spPr>
        <p:txBody>
          <a:bodyPr/>
          <a:lstStyle/>
          <a:p>
            <a:pPr marL="342900" lvl="0" indent="-342900" eaLnBrk="0" hangingPunct="0">
              <a:spcBef>
                <a:spcPts val="600"/>
              </a:spcBef>
              <a:buClr>
                <a:srgbClr val="D60093"/>
              </a:buClr>
            </a:pPr>
            <a:r>
              <a:rPr lang="en-PH" sz="3600" dirty="0">
                <a:solidFill>
                  <a:schemeClr val="bg1"/>
                </a:solidFill>
                <a:effectLst>
                  <a:outerShdw blurRad="38100" dist="38100" dir="2700000" algn="tl">
                    <a:srgbClr val="000000">
                      <a:alpha val="43137"/>
                    </a:srgbClr>
                  </a:outerShdw>
                </a:effectLst>
              </a:rPr>
              <a:t>For most of the 2,000-year history of the Christian faith, </a:t>
            </a:r>
            <a:r>
              <a:rPr lang="en-PH" sz="3600" b="1" dirty="0">
                <a:solidFill>
                  <a:srgbClr val="FFFF00"/>
                </a:solidFill>
                <a:effectLst>
                  <a:outerShdw blurRad="38100" dist="38100" dir="2700000" algn="tl">
                    <a:srgbClr val="000000">
                      <a:alpha val="43137"/>
                    </a:srgbClr>
                  </a:outerShdw>
                </a:effectLst>
              </a:rPr>
              <a:t>focus was on human relationships with God and other human beings</a:t>
            </a:r>
            <a:r>
              <a:rPr lang="en-PH" sz="3600" dirty="0">
                <a:solidFill>
                  <a:schemeClr val="bg1"/>
                </a:solidFill>
                <a:effectLst>
                  <a:outerShdw blurRad="38100" dist="38100" dir="2700000" algn="tl">
                    <a:srgbClr val="000000">
                      <a:alpha val="43137"/>
                    </a:srgbClr>
                  </a:outerShdw>
                </a:effectLst>
              </a:rPr>
              <a:t>.  </a:t>
            </a:r>
          </a:p>
          <a:p>
            <a:pPr marL="342900" lvl="0" indent="-342900" eaLnBrk="0" hangingPunct="0">
              <a:spcBef>
                <a:spcPts val="600"/>
              </a:spcBef>
              <a:buClr>
                <a:srgbClr val="D60093"/>
              </a:buClr>
            </a:pPr>
            <a:endParaRPr lang="en-PH" sz="3600" dirty="0">
              <a:solidFill>
                <a:schemeClr val="bg1"/>
              </a:solidFill>
              <a:effectLst>
                <a:outerShdw blurRad="38100" dist="38100" dir="2700000" algn="tl">
                  <a:srgbClr val="000000">
                    <a:alpha val="43137"/>
                  </a:srgbClr>
                </a:outerShdw>
              </a:effectLst>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863417"/>
          </a:xfrm>
          <a:prstGeom prst="rect">
            <a:avLst/>
          </a:prstGeom>
          <a:noFill/>
        </p:spPr>
        <p:txBody>
          <a:bodyPr wrap="square" rtlCol="0">
            <a:spAutoFit/>
          </a:bodyPr>
          <a:lstStyle/>
          <a:p>
            <a:pPr>
              <a:buClr>
                <a:srgbClr val="FFC000"/>
              </a:buClr>
            </a:pPr>
            <a:r>
              <a:rPr lang="en-IE" sz="4000" dirty="0">
                <a:solidFill>
                  <a:schemeClr val="bg1"/>
                </a:solidFill>
                <a:effectLst>
                  <a:outerShdw blurRad="38100" dist="38100" dir="2700000" algn="tl">
                    <a:srgbClr val="000000">
                      <a:alpha val="43137"/>
                    </a:srgbClr>
                  </a:outerShdw>
                </a:effectLst>
              </a:rPr>
              <a:t>In fact, the encyclical also deals with </a:t>
            </a:r>
            <a:r>
              <a:rPr lang="en-IE" sz="4000" b="1" i="1" dirty="0">
                <a:solidFill>
                  <a:srgbClr val="FFFF00"/>
                </a:solidFill>
                <a:effectLst>
                  <a:outerShdw blurRad="38100" dist="38100" dir="2700000" algn="tl">
                    <a:srgbClr val="000000">
                      <a:alpha val="43137"/>
                    </a:srgbClr>
                  </a:outerShdw>
                </a:effectLst>
              </a:rPr>
              <a:t>poverty,</a:t>
            </a:r>
            <a:r>
              <a:rPr lang="en-IE" sz="4000" dirty="0">
                <a:solidFill>
                  <a:schemeClr val="bg1"/>
                </a:solidFill>
                <a:effectLst>
                  <a:outerShdw blurRad="38100" dist="38100" dir="2700000" algn="tl">
                    <a:srgbClr val="000000">
                      <a:alpha val="43137"/>
                    </a:srgbClr>
                  </a:outerShdw>
                </a:effectLst>
              </a:rPr>
              <a:t> </a:t>
            </a:r>
          </a:p>
          <a:p>
            <a:pPr>
              <a:buClr>
                <a:srgbClr val="FFC000"/>
              </a:buClr>
              <a:buFont typeface="Wingdings" pitchFamily="2" charset="2"/>
              <a:buChar char="Ø"/>
            </a:pPr>
            <a:r>
              <a:rPr lang="en-IE" sz="4000" dirty="0">
                <a:solidFill>
                  <a:schemeClr val="bg1"/>
                </a:solidFill>
                <a:effectLst>
                  <a:outerShdw blurRad="38100" dist="38100" dir="2700000" algn="tl">
                    <a:srgbClr val="000000">
                      <a:alpha val="43137"/>
                    </a:srgbClr>
                  </a:outerShdw>
                </a:effectLst>
              </a:rPr>
              <a:t>Climate Change, Chemical Pollution</a:t>
            </a:r>
          </a:p>
          <a:p>
            <a:pPr>
              <a:buClr>
                <a:srgbClr val="FFC000"/>
              </a:buClr>
              <a:buFont typeface="Wingdings" pitchFamily="2" charset="2"/>
              <a:buChar char="Ø"/>
            </a:pPr>
            <a:r>
              <a:rPr lang="en-IE" sz="4000" dirty="0">
                <a:solidFill>
                  <a:schemeClr val="bg1"/>
                </a:solidFill>
                <a:effectLst>
                  <a:outerShdw blurRad="38100" dist="38100" dir="2700000" algn="tl">
                    <a:srgbClr val="000000">
                      <a:alpha val="43137"/>
                    </a:srgbClr>
                  </a:outerShdw>
                </a:effectLst>
              </a:rPr>
              <a:t> the destruction of </a:t>
            </a:r>
            <a:r>
              <a:rPr lang="en-IE" sz="4000" b="1" i="1" dirty="0">
                <a:solidFill>
                  <a:srgbClr val="FFCC99"/>
                </a:solidFill>
                <a:effectLst>
                  <a:outerShdw blurRad="38100" dist="38100" dir="2700000" algn="tl">
                    <a:srgbClr val="000000">
                      <a:alpha val="43137"/>
                    </a:srgbClr>
                  </a:outerShdw>
                </a:effectLst>
              </a:rPr>
              <a:t>biodiversity</a:t>
            </a:r>
            <a:r>
              <a:rPr lang="en-IE" sz="4000" dirty="0">
                <a:solidFill>
                  <a:schemeClr val="bg1"/>
                </a:solidFill>
                <a:effectLst>
                  <a:outerShdw blurRad="38100" dist="38100" dir="2700000" algn="tl">
                    <a:srgbClr val="000000">
                      <a:alpha val="43137"/>
                    </a:srgbClr>
                  </a:outerShdw>
                </a:effectLst>
              </a:rPr>
              <a:t>, </a:t>
            </a:r>
          </a:p>
          <a:p>
            <a:pPr>
              <a:buClr>
                <a:srgbClr val="FFC000"/>
              </a:buClr>
              <a:buFont typeface="Wingdings" pitchFamily="2" charset="2"/>
              <a:buChar char="Ø"/>
            </a:pPr>
            <a:r>
              <a:rPr lang="en-IE" sz="4000" dirty="0">
                <a:solidFill>
                  <a:schemeClr val="bg1"/>
                </a:solidFill>
                <a:effectLst>
                  <a:outerShdw blurRad="38100" dist="38100" dir="2700000" algn="tl">
                    <a:srgbClr val="000000">
                      <a:alpha val="43137"/>
                    </a:srgbClr>
                  </a:outerShdw>
                </a:effectLst>
              </a:rPr>
              <a:t> the </a:t>
            </a:r>
            <a:r>
              <a:rPr lang="en-IE" sz="4000" b="1" i="1" dirty="0">
                <a:solidFill>
                  <a:srgbClr val="99FF33"/>
                </a:solidFill>
                <a:effectLst>
                  <a:outerShdw blurRad="38100" dist="38100" dir="2700000" algn="tl">
                    <a:srgbClr val="000000">
                      <a:alpha val="43137"/>
                    </a:srgbClr>
                  </a:outerShdw>
                </a:effectLst>
              </a:rPr>
              <a:t>pollution </a:t>
            </a:r>
            <a:r>
              <a:rPr lang="en-IE" sz="4000" dirty="0">
                <a:solidFill>
                  <a:schemeClr val="bg1"/>
                </a:solidFill>
                <a:effectLst>
                  <a:outerShdw blurRad="38100" dist="38100" dir="2700000" algn="tl">
                    <a:srgbClr val="000000">
                      <a:alpha val="43137"/>
                    </a:srgbClr>
                  </a:outerShdw>
                </a:effectLst>
              </a:rPr>
              <a:t>of fresh water and the oceans,   sustainable </a:t>
            </a:r>
            <a:r>
              <a:rPr lang="en-IE" sz="4000" b="1" i="1" dirty="0">
                <a:solidFill>
                  <a:srgbClr val="FFFF99"/>
                </a:solidFill>
                <a:effectLst>
                  <a:outerShdw blurRad="38100" dist="38100" dir="2700000" algn="tl">
                    <a:srgbClr val="000000">
                      <a:alpha val="43137"/>
                    </a:srgbClr>
                  </a:outerShdw>
                </a:effectLst>
              </a:rPr>
              <a:t>food</a:t>
            </a:r>
            <a:r>
              <a:rPr lang="en-IE" sz="4000" dirty="0">
                <a:solidFill>
                  <a:schemeClr val="bg1"/>
                </a:solidFill>
                <a:effectLst>
                  <a:outerShdw blurRad="38100" dist="38100" dir="2700000" algn="tl">
                    <a:srgbClr val="000000">
                      <a:alpha val="43137"/>
                    </a:srgbClr>
                  </a:outerShdw>
                </a:effectLst>
              </a:rPr>
              <a:t>,</a:t>
            </a:r>
          </a:p>
          <a:p>
            <a:pPr>
              <a:buClr>
                <a:srgbClr val="FFC000"/>
              </a:buClr>
              <a:buFont typeface="Wingdings" pitchFamily="2" charset="2"/>
              <a:buChar char="Ø"/>
            </a:pPr>
            <a:r>
              <a:rPr lang="en-IE" sz="4000" dirty="0">
                <a:solidFill>
                  <a:schemeClr val="bg1"/>
                </a:solidFill>
                <a:effectLst>
                  <a:outerShdw blurRad="38100" dist="38100" dir="2700000" algn="tl">
                    <a:srgbClr val="000000">
                      <a:alpha val="43137"/>
                    </a:srgbClr>
                  </a:outerShdw>
                </a:effectLst>
              </a:rPr>
              <a:t> </a:t>
            </a:r>
            <a:r>
              <a:rPr lang="en-IE" sz="4000" b="1" i="1" dirty="0">
                <a:solidFill>
                  <a:schemeClr val="bg1"/>
                </a:solidFill>
                <a:effectLst>
                  <a:glow rad="101600">
                    <a:srgbClr val="663300">
                      <a:alpha val="60000"/>
                    </a:srgbClr>
                  </a:glow>
                  <a:outerShdw blurRad="38100" dist="38100" dir="2700000" algn="tl">
                    <a:srgbClr val="000000">
                      <a:alpha val="43137"/>
                    </a:srgbClr>
                  </a:outerShdw>
                </a:effectLst>
              </a:rPr>
              <a:t>extractive industries </a:t>
            </a:r>
            <a:r>
              <a:rPr lang="en-IE" sz="4000" dirty="0">
                <a:solidFill>
                  <a:schemeClr val="bg1"/>
                </a:solidFill>
                <a:effectLst>
                  <a:outerShdw blurRad="38100" dist="38100" dir="2700000" algn="tl">
                    <a:srgbClr val="000000">
                      <a:alpha val="43137"/>
                    </a:srgbClr>
                  </a:outerShdw>
                </a:effectLst>
              </a:rPr>
              <a:t>and</a:t>
            </a:r>
            <a:r>
              <a:rPr lang="en-IE" sz="4000" b="1" i="1" dirty="0">
                <a:solidFill>
                  <a:schemeClr val="bg1"/>
                </a:solidFill>
                <a:effectLst>
                  <a:glow rad="101600">
                    <a:srgbClr val="663300">
                      <a:alpha val="60000"/>
                    </a:srgbClr>
                  </a:glow>
                  <a:outerShdw blurRad="38100" dist="38100" dir="2700000" algn="tl">
                    <a:srgbClr val="000000">
                      <a:alpha val="43137"/>
                    </a:srgbClr>
                  </a:outerShdw>
                </a:effectLst>
              </a:rPr>
              <a:t> </a:t>
            </a:r>
            <a:endParaRPr lang="en-IE" sz="4000" dirty="0">
              <a:solidFill>
                <a:schemeClr val="bg1"/>
              </a:solidFill>
              <a:effectLst>
                <a:outerShdw blurRad="38100" dist="38100" dir="2700000" algn="tl">
                  <a:srgbClr val="000000">
                    <a:alpha val="43137"/>
                  </a:srgbClr>
                </a:outerShdw>
              </a:effectLst>
            </a:endParaRPr>
          </a:p>
          <a:p>
            <a:pPr>
              <a:buClr>
                <a:srgbClr val="FFC000"/>
              </a:buClr>
              <a:buFont typeface="Wingdings" pitchFamily="2" charset="2"/>
              <a:buChar char="Ø"/>
            </a:pPr>
            <a:r>
              <a:rPr lang="en-IE" sz="4000" dirty="0">
                <a:solidFill>
                  <a:schemeClr val="bg1"/>
                </a:solidFill>
                <a:effectLst>
                  <a:outerShdw blurRad="38100" dist="38100" dir="2700000" algn="tl">
                    <a:srgbClr val="000000">
                      <a:alpha val="43137"/>
                    </a:srgbClr>
                  </a:outerShdw>
                </a:effectLst>
              </a:rPr>
              <a:t> the </a:t>
            </a:r>
            <a:r>
              <a:rPr lang="en-IE" sz="4000" b="1" i="1" dirty="0">
                <a:solidFill>
                  <a:schemeClr val="bg1"/>
                </a:solidFill>
                <a:effectLst>
                  <a:glow rad="101600">
                    <a:srgbClr val="FF0000">
                      <a:alpha val="60000"/>
                    </a:srgbClr>
                  </a:glow>
                  <a:outerShdw blurRad="38100" dist="38100" dir="2700000" algn="tl">
                    <a:srgbClr val="000000">
                      <a:alpha val="43137"/>
                    </a:srgbClr>
                  </a:outerShdw>
                </a:effectLst>
              </a:rPr>
              <a:t>waste and a throw –away culture  </a:t>
            </a:r>
            <a:r>
              <a:rPr lang="en-IE" sz="4000" dirty="0">
                <a:solidFill>
                  <a:schemeClr val="bg1"/>
                </a:solidFill>
                <a:effectLst>
                  <a:outerShdw blurRad="38100" dist="38100" dir="2700000" algn="tl">
                    <a:srgbClr val="000000">
                      <a:alpha val="43137"/>
                    </a:srgbClr>
                  </a:outerShdw>
                </a:effectLst>
              </a:rPr>
              <a:t>created by the global economy  and lack of  substantial progress on all these  issues</a:t>
            </a:r>
            <a:endParaRPr lang="en-US" sz="4000" dirty="0">
              <a:solidFill>
                <a:schemeClr val="bg1"/>
              </a:solidFill>
              <a:effectLst>
                <a:outerShdw blurRad="38100" dist="38100" dir="2700000" algn="tl">
                  <a:srgbClr val="000000">
                    <a:alpha val="43137"/>
                  </a:srgbClr>
                </a:outerShdw>
              </a:effectLst>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013-04-22-US-SFO (114).JPG"/>
          <p:cNvPicPr>
            <a:picLocks noChangeAspect="1"/>
          </p:cNvPicPr>
          <p:nvPr/>
        </p:nvPicPr>
        <p:blipFill>
          <a:blip r:embed="rId2" cstate="email"/>
          <a:stretch>
            <a:fillRect/>
          </a:stretch>
        </p:blipFill>
        <p:spPr>
          <a:xfrm>
            <a:off x="0" y="0"/>
            <a:ext cx="9144000" cy="6858000"/>
          </a:xfrm>
          <a:prstGeom prst="rect">
            <a:avLst/>
          </a:prstGeom>
        </p:spPr>
      </p:pic>
      <p:sp>
        <p:nvSpPr>
          <p:cNvPr id="2" name="Content Placeholder 2"/>
          <p:cNvSpPr txBox="1">
            <a:spLocks/>
          </p:cNvSpPr>
          <p:nvPr/>
        </p:nvSpPr>
        <p:spPr>
          <a:xfrm>
            <a:off x="609600" y="4038600"/>
            <a:ext cx="7924800" cy="1981200"/>
          </a:xfrm>
          <a:prstGeom prst="rect">
            <a:avLst/>
          </a:prstGeom>
        </p:spPr>
        <p:txBody>
          <a:bodyPr/>
          <a:lstStyle/>
          <a:p>
            <a:pPr marL="342900" lvl="0" indent="-342900" eaLnBrk="0" hangingPunct="0">
              <a:spcBef>
                <a:spcPts val="600"/>
              </a:spcBef>
              <a:buClr>
                <a:srgbClr val="D60093"/>
              </a:buClr>
            </a:pPr>
            <a:r>
              <a:rPr lang="en-PH" sz="3600" dirty="0">
                <a:solidFill>
                  <a:schemeClr val="bg1"/>
                </a:solidFill>
                <a:effectLst>
                  <a:outerShdw blurRad="38100" dist="38100" dir="2700000" algn="tl">
                    <a:srgbClr val="000000">
                      <a:alpha val="43137"/>
                    </a:srgbClr>
                  </a:outerShdw>
                </a:effectLst>
              </a:rPr>
              <a:t>Christians knew it was wrong to worship false gods, to kill, to steal, to commit adultery, or to lie.</a:t>
            </a:r>
            <a:endParaRPr kumimoji="0" lang="en-US" sz="3600" b="1" i="1"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mn-ea"/>
              <a:cs typeface="+mn-cs"/>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ppt_y-#ppt_h/2"/>
                                          </p:val>
                                        </p:tav>
                                        <p:tav tm="100000">
                                          <p:val>
                                            <p:strVal val="#ppt_y"/>
                                          </p:val>
                                        </p:tav>
                                      </p:tavLst>
                                    </p:anim>
                                    <p:anim calcmode="lin" valueType="num">
                                      <p:cBhvr>
                                        <p:cTn id="9" dur="500" fill="hold"/>
                                        <p:tgtEl>
                                          <p:spTgt spid="2"/>
                                        </p:tgtEl>
                                        <p:attrNameLst>
                                          <p:attrName>ppt_w</p:attrName>
                                        </p:attrNameLst>
                                      </p:cBhvr>
                                      <p:tavLst>
                                        <p:tav tm="0">
                                          <p:val>
                                            <p:strVal val="#ppt_w"/>
                                          </p:val>
                                        </p:tav>
                                        <p:tav tm="100000">
                                          <p:val>
                                            <p:strVal val="#ppt_w"/>
                                          </p:val>
                                        </p:tav>
                                      </p:tavLst>
                                    </p:anim>
                                    <p:anim calcmode="lin" valueType="num">
                                      <p:cBhvr>
                                        <p:cTn id="10"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eforestation_07.24.2012_Help.jpg"/>
          <p:cNvPicPr>
            <a:picLocks noChangeAspect="1"/>
          </p:cNvPicPr>
          <p:nvPr/>
        </p:nvPicPr>
        <p:blipFill>
          <a:blip r:embed="rId2" cstate="print"/>
          <a:stretch>
            <a:fillRect/>
          </a:stretch>
        </p:blipFill>
        <p:spPr>
          <a:xfrm>
            <a:off x="-203200" y="1371600"/>
            <a:ext cx="9652000" cy="5791200"/>
          </a:xfrm>
          <a:prstGeom prst="rect">
            <a:avLst/>
          </a:prstGeom>
          <a:effectLst>
            <a:softEdge rad="635000"/>
          </a:effectLst>
        </p:spPr>
      </p:pic>
      <p:sp>
        <p:nvSpPr>
          <p:cNvPr id="2" name="Content Placeholder 2"/>
          <p:cNvSpPr txBox="1">
            <a:spLocks/>
          </p:cNvSpPr>
          <p:nvPr/>
        </p:nvSpPr>
        <p:spPr>
          <a:xfrm>
            <a:off x="381000" y="304800"/>
            <a:ext cx="8534400" cy="2133600"/>
          </a:xfrm>
          <a:prstGeom prst="rect">
            <a:avLst/>
          </a:prstGeom>
        </p:spPr>
        <p:txBody>
          <a:bodyPr/>
          <a:lstStyle/>
          <a:p>
            <a:pPr marL="342900" lvl="0" indent="-342900" eaLnBrk="0" hangingPunct="0">
              <a:spcBef>
                <a:spcPts val="600"/>
              </a:spcBef>
              <a:buClr>
                <a:srgbClr val="D60093"/>
              </a:buClr>
            </a:pPr>
            <a:r>
              <a:rPr lang="en-PH" sz="3600" dirty="0">
                <a:solidFill>
                  <a:schemeClr val="bg1"/>
                </a:solidFill>
                <a:effectLst>
                  <a:outerShdw blurRad="38100" dist="38100" dir="2700000" algn="tl">
                    <a:srgbClr val="000000">
                      <a:alpha val="43137"/>
                    </a:srgbClr>
                  </a:outerShdw>
                </a:effectLst>
              </a:rPr>
              <a:t>	However the majority of Christians never thought it was wrong to devastate forests or to drain marshes. </a:t>
            </a:r>
            <a:endParaRPr kumimoji="0" lang="en-US" sz="3600" b="1" i="1"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mn-ea"/>
              <a:cs typeface="+mn-cs"/>
            </a:endParaRPr>
          </a:p>
        </p:txBody>
      </p:sp>
    </p:spTree>
  </p:cSld>
  <p:clrMapOvr>
    <a:masterClrMapping/>
  </p:clrMapOvr>
  <p:transition spd="med">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truck.png"/>
          <p:cNvPicPr>
            <a:picLocks noChangeAspect="1"/>
          </p:cNvPicPr>
          <p:nvPr/>
        </p:nvPicPr>
        <p:blipFill>
          <a:blip r:embed="rId2" cstate="print"/>
          <a:srcRect/>
          <a:stretch>
            <a:fillRect/>
          </a:stretch>
        </p:blipFill>
        <p:spPr>
          <a:xfrm>
            <a:off x="0" y="-1"/>
            <a:ext cx="9144000" cy="6858001"/>
          </a:xfrm>
          <a:prstGeom prst="rect">
            <a:avLst/>
          </a:prstGeom>
        </p:spPr>
      </p:pic>
      <p:sp>
        <p:nvSpPr>
          <p:cNvPr id="2" name="TextBox 1"/>
          <p:cNvSpPr txBox="1"/>
          <p:nvPr/>
        </p:nvSpPr>
        <p:spPr>
          <a:xfrm>
            <a:off x="762000" y="1447800"/>
            <a:ext cx="8077200" cy="4524315"/>
          </a:xfrm>
          <a:prstGeom prst="rect">
            <a:avLst/>
          </a:prstGeom>
          <a:noFill/>
        </p:spPr>
        <p:txBody>
          <a:bodyPr wrap="square" rtlCol="0">
            <a:spAutoFit/>
          </a:bodyPr>
          <a:lstStyle/>
          <a:p>
            <a:r>
              <a:rPr lang="en-PH" sz="3600" dirty="0">
                <a:solidFill>
                  <a:schemeClr val="bg1"/>
                </a:solidFill>
                <a:effectLst>
                  <a:glow rad="101600">
                    <a:schemeClr val="accent1">
                      <a:satMod val="175000"/>
                      <a:alpha val="40000"/>
                    </a:schemeClr>
                  </a:glow>
                  <a:outerShdw blurRad="38100" dist="38100" dir="2700000" algn="tl">
                    <a:srgbClr val="000000">
                      <a:alpha val="43137"/>
                    </a:srgbClr>
                  </a:outerShdw>
                </a:effectLst>
              </a:rPr>
              <a:t>Those who ploughed up the prairies of North America, or cut down the forests of Ireland, or used mercury for mining purposes in Australia, or devastated the tropical forests in the Philippines during the 1960s and 1970s, did not think of what they were doing as morally wrong.</a:t>
            </a:r>
            <a:endParaRPr lang="en-US" sz="3600" dirty="0">
              <a:solidFill>
                <a:schemeClr val="bg1"/>
              </a:solidFill>
              <a:effectLst>
                <a:glow rad="101600">
                  <a:schemeClr val="accent1">
                    <a:satMod val="175000"/>
                    <a:alpha val="40000"/>
                  </a:schemeClr>
                </a:glow>
                <a:outerShdw blurRad="38100" dist="38100" dir="2700000" algn="tl">
                  <a:srgbClr val="000000">
                    <a:alpha val="43137"/>
                  </a:srgbClr>
                </a:outerShdw>
              </a:effectLst>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024px-Big_tropical_forest_fireamazon.jpg"/>
          <p:cNvPicPr>
            <a:picLocks noChangeAspect="1"/>
          </p:cNvPicPr>
          <p:nvPr/>
        </p:nvPicPr>
        <p:blipFill>
          <a:blip r:embed="rId2" cstate="print"/>
          <a:srcRect/>
          <a:stretch>
            <a:fillRect/>
          </a:stretch>
        </p:blipFill>
        <p:spPr>
          <a:xfrm>
            <a:off x="-1" y="0"/>
            <a:ext cx="9144001" cy="6858000"/>
          </a:xfrm>
          <a:prstGeom prst="rect">
            <a:avLst/>
          </a:prstGeom>
        </p:spPr>
      </p:pic>
      <p:sp>
        <p:nvSpPr>
          <p:cNvPr id="2" name="TextBox 1"/>
          <p:cNvSpPr txBox="1"/>
          <p:nvPr/>
        </p:nvSpPr>
        <p:spPr>
          <a:xfrm>
            <a:off x="990600" y="2895600"/>
            <a:ext cx="7315200" cy="1938992"/>
          </a:xfrm>
          <a:prstGeom prst="rect">
            <a:avLst/>
          </a:prstGeom>
          <a:noFill/>
        </p:spPr>
        <p:txBody>
          <a:bodyPr wrap="square" rtlCol="0">
            <a:spAutoFit/>
          </a:bodyPr>
          <a:lstStyle/>
          <a:p>
            <a:r>
              <a:rPr lang="en-PH" sz="4000" dirty="0">
                <a:solidFill>
                  <a:schemeClr val="bg1"/>
                </a:solidFill>
                <a:effectLst>
                  <a:outerShdw blurRad="38100" dist="38100" dir="2700000" algn="tl">
                    <a:srgbClr val="000000">
                      <a:alpha val="43137"/>
                    </a:srgbClr>
                  </a:outerShdw>
                </a:effectLst>
              </a:rPr>
              <a:t>It is only during the past few decades that such actions have been considered sins.</a:t>
            </a:r>
            <a:endParaRPr lang="en-US" sz="4000" dirty="0">
              <a:solidFill>
                <a:schemeClr val="bg1"/>
              </a:solidFill>
              <a:effectLst>
                <a:outerShdw blurRad="38100" dist="38100" dir="2700000" algn="tl">
                  <a:srgbClr val="000000">
                    <a:alpha val="43137"/>
                  </a:srgbClr>
                </a:outerShdw>
              </a:effectLst>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0136.JPG"/>
          <p:cNvPicPr>
            <a:picLocks noChangeAspect="1"/>
          </p:cNvPicPr>
          <p:nvPr/>
        </p:nvPicPr>
        <p:blipFill>
          <a:blip r:embed="rId2" cstate="email"/>
          <a:srcRect/>
          <a:stretch>
            <a:fillRect/>
          </a:stretch>
        </p:blipFill>
        <p:spPr>
          <a:xfrm>
            <a:off x="-228600" y="0"/>
            <a:ext cx="4953000" cy="6858000"/>
          </a:xfrm>
          <a:prstGeom prst="rect">
            <a:avLst/>
          </a:prstGeom>
          <a:effectLst>
            <a:softEdge rad="635000"/>
          </a:effectLst>
        </p:spPr>
      </p:pic>
      <p:sp>
        <p:nvSpPr>
          <p:cNvPr id="3" name="TextBox 2"/>
          <p:cNvSpPr txBox="1"/>
          <p:nvPr/>
        </p:nvSpPr>
        <p:spPr>
          <a:xfrm>
            <a:off x="3810000" y="1066800"/>
            <a:ext cx="4876800" cy="4401205"/>
          </a:xfrm>
          <a:prstGeom prst="rect">
            <a:avLst/>
          </a:prstGeom>
          <a:noFill/>
        </p:spPr>
        <p:txBody>
          <a:bodyPr wrap="square" rtlCol="0">
            <a:spAutoFit/>
          </a:bodyPr>
          <a:lstStyle/>
          <a:p>
            <a:r>
              <a:rPr lang="en-PH" sz="4000" dirty="0">
                <a:solidFill>
                  <a:schemeClr val="bg1"/>
                </a:solidFill>
                <a:effectLst>
                  <a:outerShdw blurRad="38100" dist="38100" dir="2700000" algn="tl">
                    <a:srgbClr val="000000">
                      <a:alpha val="43137"/>
                    </a:srgbClr>
                  </a:outerShdw>
                </a:effectLst>
              </a:rPr>
              <a:t>Even today many Catholics would not think of including such behaviour in their celebration of the sacrament of penance.</a:t>
            </a:r>
            <a:endParaRPr lang="en-US" sz="4000" dirty="0">
              <a:solidFill>
                <a:schemeClr val="bg1"/>
              </a:solidFill>
              <a:effectLst>
                <a:outerShdw blurRad="38100" dist="38100" dir="2700000" algn="tl">
                  <a:srgbClr val="000000">
                    <a:alpha val="43137"/>
                  </a:srgbClr>
                </a:outerShdw>
              </a:effectLst>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539889"/>
            <a:ext cx="8001000" cy="5632311"/>
          </a:xfrm>
          <a:prstGeom prst="rect">
            <a:avLst/>
          </a:prstGeom>
          <a:noFill/>
        </p:spPr>
        <p:txBody>
          <a:bodyPr wrap="square" rtlCol="0">
            <a:spAutoFit/>
          </a:bodyPr>
          <a:lstStyle/>
          <a:p>
            <a:pPr algn="ctr"/>
            <a:r>
              <a:rPr lang="en-PH" sz="4000" dirty="0">
                <a:solidFill>
                  <a:schemeClr val="bg1"/>
                </a:solidFill>
                <a:effectLst>
                  <a:outerShdw blurRad="38100" dist="38100" dir="2700000" algn="tl">
                    <a:srgbClr val="000000">
                      <a:alpha val="43137"/>
                    </a:srgbClr>
                  </a:outerShdw>
                </a:effectLst>
              </a:rPr>
              <a:t>if </a:t>
            </a:r>
            <a:r>
              <a:rPr lang="en-PH" sz="4000" i="1" dirty="0" err="1">
                <a:solidFill>
                  <a:schemeClr val="bg1"/>
                </a:solidFill>
                <a:effectLst>
                  <a:outerShdw blurRad="38100" dist="38100" dir="2700000" algn="tl">
                    <a:srgbClr val="000000">
                      <a:alpha val="43137"/>
                    </a:srgbClr>
                  </a:outerShdw>
                </a:effectLst>
              </a:rPr>
              <a:t>Laudato</a:t>
            </a:r>
            <a:r>
              <a:rPr lang="en-PH" sz="4000" i="1" dirty="0">
                <a:solidFill>
                  <a:schemeClr val="bg1"/>
                </a:solidFill>
                <a:effectLst>
                  <a:outerShdw blurRad="38100" dist="38100" dir="2700000" algn="tl">
                    <a:srgbClr val="000000">
                      <a:alpha val="43137"/>
                    </a:srgbClr>
                  </a:outerShdw>
                </a:effectLst>
              </a:rPr>
              <a:t> Si’</a:t>
            </a:r>
            <a:r>
              <a:rPr lang="en-PH" sz="4000" dirty="0">
                <a:solidFill>
                  <a:schemeClr val="bg1"/>
                </a:solidFill>
                <a:effectLst>
                  <a:outerShdw blurRad="38100" dist="38100" dir="2700000" algn="tl">
                    <a:srgbClr val="000000">
                      <a:alpha val="43137"/>
                    </a:srgbClr>
                  </a:outerShdw>
                </a:effectLst>
              </a:rPr>
              <a:t> is to have a profound, long-lasting influence on Catholic Social and Ecological teaching it will need to be followed up with </a:t>
            </a:r>
            <a:r>
              <a:rPr lang="en-PH" sz="4000" b="1" dirty="0">
                <a:solidFill>
                  <a:srgbClr val="FFFF00"/>
                </a:solidFill>
                <a:effectLst>
                  <a:outerShdw blurRad="38100" dist="38100" dir="2700000" algn="tl">
                    <a:srgbClr val="000000">
                      <a:alpha val="43137"/>
                    </a:srgbClr>
                  </a:outerShdw>
                </a:effectLst>
              </a:rPr>
              <a:t>systematic and extensive moral catechesis </a:t>
            </a:r>
            <a:r>
              <a:rPr lang="en-PH" sz="4000" dirty="0">
                <a:solidFill>
                  <a:schemeClr val="bg1"/>
                </a:solidFill>
                <a:effectLst>
                  <a:outerShdw blurRad="38100" dist="38100" dir="2700000" algn="tl">
                    <a:srgbClr val="000000">
                      <a:alpha val="43137"/>
                    </a:srgbClr>
                  </a:outerShdw>
                </a:effectLst>
              </a:rPr>
              <a:t>aimed at bringing about the serious changes which are envisaged in </a:t>
            </a:r>
            <a:r>
              <a:rPr lang="en-PH" sz="4000" i="1" dirty="0" err="1">
                <a:solidFill>
                  <a:schemeClr val="bg1"/>
                </a:solidFill>
                <a:effectLst>
                  <a:outerShdw blurRad="38100" dist="38100" dir="2700000" algn="tl">
                    <a:srgbClr val="000000">
                      <a:alpha val="43137"/>
                    </a:srgbClr>
                  </a:outerShdw>
                </a:effectLst>
              </a:rPr>
              <a:t>Laudato</a:t>
            </a:r>
            <a:r>
              <a:rPr lang="en-PH" sz="4000" i="1" dirty="0">
                <a:solidFill>
                  <a:schemeClr val="bg1"/>
                </a:solidFill>
                <a:effectLst>
                  <a:outerShdw blurRad="38100" dist="38100" dir="2700000" algn="tl">
                    <a:srgbClr val="000000">
                      <a:alpha val="43137"/>
                    </a:srgbClr>
                  </a:outerShdw>
                </a:effectLst>
              </a:rPr>
              <a:t> Si’. </a:t>
            </a:r>
            <a:endParaRPr lang="en-US" sz="4000" dirty="0">
              <a:solidFill>
                <a:schemeClr val="bg1"/>
              </a:solidFill>
              <a:effectLst>
                <a:outerShdw blurRad="38100" dist="38100" dir="2700000" algn="tl">
                  <a:srgbClr val="000000">
                    <a:alpha val="43137"/>
                  </a:srgbClr>
                </a:outerShdw>
              </a:effectLst>
            </a:endParaRPr>
          </a:p>
        </p:txBody>
      </p:sp>
    </p:spTree>
  </p:cSld>
  <p:clrMapOvr>
    <a:masterClrMapping/>
  </p:clrMapOvr>
  <p:transition spd="med">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0"/>
            <a:ext cx="9144000" cy="0"/>
          </a:xfrm>
          <a:prstGeom prst="rect">
            <a:avLst/>
          </a:prstGeom>
          <a:solidFill>
            <a:srgbClr val="FFFFFF"/>
          </a:solidFill>
          <a:ln w="9525">
            <a:noFill/>
            <a:miter lim="800000"/>
            <a:headEnd/>
            <a:tailEnd/>
          </a:ln>
          <a:effectLst/>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en-US" sz="1100" b="0" i="0" u="none" strike="noStrike" cap="none" normalizeH="0" baseline="0">
                <a:ln>
                  <a:noFill/>
                </a:ln>
                <a:solidFill>
                  <a:srgbClr val="000000"/>
                </a:solidFill>
                <a:effectLst/>
                <a:latin typeface="Times New Roman" pitchFamily="18" charset="0"/>
                <a:cs typeface="Times New Roman" pitchFamily="18" charset="0"/>
              </a:rPr>
            </a:br>
            <a:endParaRPr kumimoji="0" lang="en-US" sz="1100" b="0" i="0" u="none" strike="noStrike" cap="none" normalizeH="0" baseline="0">
              <a:ln>
                <a:noFill/>
              </a:ln>
              <a:solidFill>
                <a:srgbClr val="00000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Times New Roman" pitchFamily="18" charset="0"/>
                <a:cs typeface="Times New Roman" pitchFamily="18" charset="0"/>
              </a:rPr>
              <a:t>  </a:t>
            </a:r>
            <a:r>
              <a:rPr kumimoji="0" lang="en-US" sz="30000" b="0" i="0" u="none" strike="noStrike" cap="none" normalizeH="0" baseline="0">
                <a:ln>
                  <a:noFill/>
                </a:ln>
                <a:solidFill>
                  <a:srgbClr val="000000"/>
                </a:solidFill>
                <a:effectLst/>
                <a:latin typeface="Times New Roman" pitchFamily="18" charset="0"/>
                <a:cs typeface="Times New Roman" pitchFamily="18" charset="0"/>
              </a:rPr>
              <a:t> </a:t>
            </a:r>
            <a:r>
              <a:rPr kumimoji="0" lang="en-US" sz="1100" b="0" i="0" u="none" strike="noStrike" cap="none" normalizeH="0" baseline="0">
                <a:ln>
                  <a:noFill/>
                </a:ln>
                <a:solidFill>
                  <a:srgbClr val="000000"/>
                </a:solidFill>
                <a:effectLst/>
                <a:latin typeface="Times New Roman" pitchFamily="18" charset="0"/>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a:ln>
                  <a:noFill/>
                </a:ln>
                <a:solidFill>
                  <a:srgbClr val="14171A"/>
                </a:solidFill>
                <a:effectLst/>
                <a:latin typeface="system-ui"/>
                <a:cs typeface="Times New Roman" pitchFamily="18" charset="0"/>
                <a:hlinkClick r:id="rId2"/>
              </a:rPr>
              <a:t>H</a:t>
            </a:r>
            <a:endParaRPr kumimoji="0" lang="en-US" sz="1100" b="0" i="0" u="none" strike="noStrike" cap="none" normalizeH="0" baseline="0">
              <a:ln>
                <a:noFill/>
              </a:ln>
              <a:solidFill>
                <a:srgbClr val="000000"/>
              </a:solidFill>
              <a:effectLst/>
              <a:latin typeface="Times New Roman" pitchFamily="18" charset="0"/>
              <a:cs typeface="Times New Roman" pitchFamily="18" charset="0"/>
            </a:endParaRPr>
          </a:p>
        </p:txBody>
      </p:sp>
      <p:pic>
        <p:nvPicPr>
          <p:cNvPr id="1026" name="Picture 2" descr="https://pbs.twimg.com/profile_banners/500704345/1409908226/1500x500"/>
          <p:cNvPicPr>
            <a:picLocks noChangeAspect="1" noChangeArrowheads="1"/>
          </p:cNvPicPr>
          <p:nvPr/>
        </p:nvPicPr>
        <p:blipFill>
          <a:blip r:embed="rId3" cstate="print"/>
          <a:srcRect/>
          <a:stretch>
            <a:fillRect/>
          </a:stretch>
        </p:blipFill>
        <p:spPr bwMode="auto">
          <a:xfrm>
            <a:off x="304800" y="1"/>
            <a:ext cx="8299937" cy="3962400"/>
          </a:xfrm>
          <a:prstGeom prst="rect">
            <a:avLst/>
          </a:prstGeom>
          <a:noFill/>
        </p:spPr>
      </p:pic>
      <p:sp>
        <p:nvSpPr>
          <p:cNvPr id="5" name="Rectangle 4"/>
          <p:cNvSpPr/>
          <p:nvPr/>
        </p:nvSpPr>
        <p:spPr>
          <a:xfrm>
            <a:off x="1600200" y="4267200"/>
            <a:ext cx="5715000" cy="1905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200" dirty="0"/>
              <a:t>In 2019 Pope Francis said he would include  ecological sin in the Catechism </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Image result for bushfires in australia 2019 map"/>
          <p:cNvPicPr>
            <a:picLocks noChangeAspect="1" noChangeArrowheads="1"/>
          </p:cNvPicPr>
          <p:nvPr/>
        </p:nvPicPr>
        <p:blipFill>
          <a:blip r:embed="rId2" cstate="print"/>
          <a:srcRect/>
          <a:stretch>
            <a:fillRect/>
          </a:stretch>
        </p:blipFill>
        <p:spPr bwMode="auto">
          <a:xfrm>
            <a:off x="0" y="533400"/>
            <a:ext cx="9144000" cy="3733800"/>
          </a:xfrm>
          <a:prstGeom prst="rect">
            <a:avLst/>
          </a:prstGeom>
          <a:noFill/>
        </p:spPr>
      </p:pic>
      <p:sp>
        <p:nvSpPr>
          <p:cNvPr id="3" name="Rectangle 2"/>
          <p:cNvSpPr/>
          <p:nvPr/>
        </p:nvSpPr>
        <p:spPr>
          <a:xfrm>
            <a:off x="1600200" y="4267200"/>
            <a:ext cx="6172200" cy="2590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t>We are very homocentric. In covering the bushfires in Australia the media focuses on the fact that  40 humans lost their lives and forgets that 25,000 koalas have been killed and a half-a-billion other animals  </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0770"/>
                                        </p:tgtEl>
                                        <p:attrNameLst>
                                          <p:attrName>style.visibility</p:attrName>
                                        </p:attrNameLst>
                                      </p:cBhvr>
                                      <p:to>
                                        <p:strVal val="visible"/>
                                      </p:to>
                                    </p:set>
                                    <p:anim calcmode="lin" valueType="num">
                                      <p:cBhvr additive="base">
                                        <p:cTn id="7" dur="500" fill="hold"/>
                                        <p:tgtEl>
                                          <p:spTgt spid="160770"/>
                                        </p:tgtEl>
                                        <p:attrNameLst>
                                          <p:attrName>ppt_x</p:attrName>
                                        </p:attrNameLst>
                                      </p:cBhvr>
                                      <p:tavLst>
                                        <p:tav tm="0">
                                          <p:val>
                                            <p:strVal val="#ppt_x"/>
                                          </p:val>
                                        </p:tav>
                                        <p:tav tm="100000">
                                          <p:val>
                                            <p:strVal val="#ppt_x"/>
                                          </p:val>
                                        </p:tav>
                                      </p:tavLst>
                                    </p:anim>
                                    <p:anim calcmode="lin" valueType="num">
                                      <p:cBhvr additive="base">
                                        <p:cTn id="8" dur="500" fill="hold"/>
                                        <p:tgtEl>
                                          <p:spTgt spid="16077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Effect transition="in" filter="wipe(down)">
                                      <p:cBhvr>
                                        <p:cTn id="13" dur="500"/>
                                        <p:tgtEl>
                                          <p:spTgt spid="3">
                                            <p:bg/>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down)">
                                      <p:cBhvr>
                                        <p:cTn id="1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4-25-09Grotta-re-exp (5).JPG"/>
          <p:cNvPicPr>
            <a:picLocks noChangeAspect="1"/>
          </p:cNvPicPr>
          <p:nvPr/>
        </p:nvPicPr>
        <p:blipFill>
          <a:blip r:embed="rId2" cstate="email"/>
          <a:stretch>
            <a:fillRect/>
          </a:stretch>
        </p:blipFill>
        <p:spPr>
          <a:xfrm>
            <a:off x="0" y="0"/>
            <a:ext cx="9144000" cy="6858000"/>
          </a:xfrm>
          <a:prstGeom prst="rect">
            <a:avLst/>
          </a:prstGeom>
        </p:spPr>
      </p:pic>
      <p:sp>
        <p:nvSpPr>
          <p:cNvPr id="5" name="TextBox 4"/>
          <p:cNvSpPr txBox="1"/>
          <p:nvPr/>
        </p:nvSpPr>
        <p:spPr>
          <a:xfrm>
            <a:off x="1257300" y="381000"/>
            <a:ext cx="6629400" cy="1015663"/>
          </a:xfrm>
          <a:prstGeom prst="rect">
            <a:avLst/>
          </a:prstGeom>
          <a:noFill/>
        </p:spPr>
        <p:txBody>
          <a:bodyPr wrap="square" rtlCol="0">
            <a:spAutoFit/>
          </a:bodyPr>
          <a:lstStyle/>
          <a:p>
            <a:pPr algn="ctr"/>
            <a:r>
              <a:rPr lang="en-GB" sz="6000" b="1" i="1" dirty="0">
                <a:solidFill>
                  <a:schemeClr val="bg1"/>
                </a:solidFill>
                <a:effectLst>
                  <a:glow rad="101600">
                    <a:srgbClr val="FF0000">
                      <a:alpha val="60000"/>
                    </a:srgbClr>
                  </a:glow>
                </a:effectLst>
                <a:latin typeface="Calibri" panose="020F0502020204030204" pitchFamily="34" charset="0"/>
              </a:rPr>
              <a:t>St. Francis of Assisi</a:t>
            </a:r>
            <a:endParaRPr lang="en-US" sz="6000" i="1" dirty="0">
              <a:solidFill>
                <a:schemeClr val="bg1"/>
              </a:solidFill>
              <a:effectLst>
                <a:glow rad="101600">
                  <a:srgbClr val="FF0000">
                    <a:alpha val="60000"/>
                  </a:srgbClr>
                </a:glow>
              </a:effectLst>
              <a:latin typeface="Calibri" panose="020F0502020204030204" pitchFamily="34"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ope-francis-balcony--a.jpg"/>
          <p:cNvPicPr>
            <a:picLocks noChangeAspect="1"/>
          </p:cNvPicPr>
          <p:nvPr/>
        </p:nvPicPr>
        <p:blipFill>
          <a:blip r:embed="rId2" cstate="print"/>
          <a:srcRect/>
          <a:stretch>
            <a:fillRect/>
          </a:stretch>
        </p:blipFill>
        <p:spPr>
          <a:xfrm>
            <a:off x="6019800" y="-1"/>
            <a:ext cx="3352800" cy="6858001"/>
          </a:xfrm>
          <a:prstGeom prst="rect">
            <a:avLst/>
          </a:prstGeom>
          <a:effectLst>
            <a:softEdge rad="635000"/>
          </a:effectLst>
        </p:spPr>
      </p:pic>
      <p:pic>
        <p:nvPicPr>
          <p:cNvPr id="6" name="Picture 5" descr="STATUE-St-Francis-c.jpg"/>
          <p:cNvPicPr>
            <a:picLocks noChangeAspect="1"/>
          </p:cNvPicPr>
          <p:nvPr/>
        </p:nvPicPr>
        <p:blipFill>
          <a:blip r:embed="rId3" cstate="email"/>
          <a:srcRect/>
          <a:stretch>
            <a:fillRect/>
          </a:stretch>
        </p:blipFill>
        <p:spPr>
          <a:xfrm>
            <a:off x="-457200" y="1600200"/>
            <a:ext cx="3522980" cy="5562600"/>
          </a:xfrm>
          <a:prstGeom prst="rect">
            <a:avLst/>
          </a:prstGeom>
          <a:effectLst>
            <a:softEdge rad="635000"/>
          </a:effectLst>
        </p:spPr>
      </p:pic>
      <p:sp>
        <p:nvSpPr>
          <p:cNvPr id="2" name="TextBox 1"/>
          <p:cNvSpPr txBox="1"/>
          <p:nvPr/>
        </p:nvSpPr>
        <p:spPr>
          <a:xfrm>
            <a:off x="2362200" y="1219200"/>
            <a:ext cx="4191000" cy="5163443"/>
          </a:xfrm>
          <a:prstGeom prst="rect">
            <a:avLst/>
          </a:prstGeom>
          <a:noFill/>
        </p:spPr>
        <p:txBody>
          <a:bodyPr wrap="square" rtlCol="0">
            <a:spAutoFit/>
          </a:bodyPr>
          <a:lstStyle/>
          <a:p>
            <a:pPr algn="ctr"/>
            <a:r>
              <a:rPr lang="en-PH" sz="3200" i="1" dirty="0">
                <a:solidFill>
                  <a:schemeClr val="bg1"/>
                </a:solidFill>
                <a:effectLst>
                  <a:outerShdw blurRad="38100" dist="38100" dir="2700000" algn="tl">
                    <a:srgbClr val="000000">
                      <a:alpha val="43137"/>
                    </a:srgbClr>
                  </a:outerShdw>
                </a:effectLst>
              </a:rPr>
              <a:t>I do not want to write this Encyclical without turning to that </a:t>
            </a:r>
            <a:r>
              <a:rPr lang="en-PH" sz="3200" b="1" i="1" dirty="0">
                <a:solidFill>
                  <a:srgbClr val="FFFF00"/>
                </a:solidFill>
                <a:effectLst>
                  <a:outerShdw blurRad="38100" dist="38100" dir="2700000" algn="tl">
                    <a:srgbClr val="000000">
                      <a:alpha val="43137"/>
                    </a:srgbClr>
                  </a:outerShdw>
                </a:effectLst>
              </a:rPr>
              <a:t>attractive and compelling figure</a:t>
            </a:r>
            <a:r>
              <a:rPr lang="en-PH" sz="3200" i="1" dirty="0">
                <a:solidFill>
                  <a:schemeClr val="bg1"/>
                </a:solidFill>
                <a:effectLst>
                  <a:outerShdw blurRad="38100" dist="38100" dir="2700000" algn="tl">
                    <a:srgbClr val="000000">
                      <a:alpha val="43137"/>
                    </a:srgbClr>
                  </a:outerShdw>
                </a:effectLst>
              </a:rPr>
              <a:t>, whose name I took as </a:t>
            </a:r>
            <a:r>
              <a:rPr lang="en-PH" sz="3200" b="1" i="1" dirty="0">
                <a:solidFill>
                  <a:srgbClr val="FFFF00"/>
                </a:solidFill>
                <a:effectLst>
                  <a:outerShdw blurRad="38100" dist="38100" dir="2700000" algn="tl">
                    <a:srgbClr val="000000">
                      <a:alpha val="43137"/>
                    </a:srgbClr>
                  </a:outerShdw>
                </a:effectLst>
              </a:rPr>
              <a:t>my guide and inspiration </a:t>
            </a:r>
            <a:r>
              <a:rPr lang="en-PH" sz="3200" i="1" dirty="0">
                <a:solidFill>
                  <a:schemeClr val="bg1"/>
                </a:solidFill>
                <a:effectLst>
                  <a:outerShdw blurRad="38100" dist="38100" dir="2700000" algn="tl">
                    <a:srgbClr val="000000">
                      <a:alpha val="43137"/>
                    </a:srgbClr>
                  </a:outerShdw>
                </a:effectLst>
              </a:rPr>
              <a:t>when I was elected Bishop of Rome.</a:t>
            </a:r>
            <a:r>
              <a:rPr lang="en-PH" sz="2400" i="1" dirty="0">
                <a:solidFill>
                  <a:schemeClr val="bg1"/>
                </a:solidFill>
                <a:effectLst>
                  <a:outerShdw blurRad="38100" dist="38100" dir="2700000" algn="tl">
                    <a:srgbClr val="000000">
                      <a:alpha val="43137"/>
                    </a:srgbClr>
                  </a:outerShdw>
                </a:effectLst>
              </a:rPr>
              <a:t> (No. 10)</a:t>
            </a:r>
            <a:endParaRPr lang="en-US" sz="3200" i="1" dirty="0">
              <a:solidFill>
                <a:schemeClr val="bg1"/>
              </a:solidFill>
              <a:effectLst>
                <a:outerShdw blurRad="38100" dist="38100" dir="2700000" algn="tl">
                  <a:srgbClr val="000000">
                    <a:alpha val="43137"/>
                  </a:srgbClr>
                </a:outerShdw>
              </a:effectLst>
            </a:endParaRPr>
          </a:p>
        </p:txBody>
      </p:sp>
      <p:sp>
        <p:nvSpPr>
          <p:cNvPr id="5" name="TextBox 4"/>
          <p:cNvSpPr txBox="1"/>
          <p:nvPr/>
        </p:nvSpPr>
        <p:spPr>
          <a:xfrm>
            <a:off x="304800" y="304800"/>
            <a:ext cx="8153400" cy="954107"/>
          </a:xfrm>
          <a:prstGeom prst="rect">
            <a:avLst/>
          </a:prstGeom>
          <a:noFill/>
        </p:spPr>
        <p:txBody>
          <a:bodyPr wrap="square" rtlCol="0">
            <a:spAutoFit/>
          </a:bodyPr>
          <a:lstStyle/>
          <a:p>
            <a:r>
              <a:rPr lang="en-PH" sz="2800" dirty="0">
                <a:solidFill>
                  <a:schemeClr val="bg1"/>
                </a:solidFill>
                <a:effectLst>
                  <a:outerShdw blurRad="38100" dist="38100" dir="2700000" algn="tl">
                    <a:srgbClr val="000000">
                      <a:alpha val="43137"/>
                    </a:srgbClr>
                  </a:outerShdw>
                </a:effectLst>
              </a:rPr>
              <a:t>Pope Francis acknowledges his devotion to St. Francis</a:t>
            </a:r>
            <a:endParaRPr lang="en-US" sz="2800" dirty="0">
              <a:solidFill>
                <a:schemeClr val="bg1"/>
              </a:solidFill>
              <a:effectLst>
                <a:outerShdw blurRad="38100" dist="38100" dir="2700000" algn="tl">
                  <a:srgbClr val="000000">
                    <a:alpha val="43137"/>
                  </a:srgbClr>
                </a:outerShdw>
              </a:effectLst>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533400"/>
            <a:ext cx="4495800" cy="3170099"/>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rPr>
              <a:t>Title drawn from the opening words in the Umbrian dialect of the wonderful</a:t>
            </a:r>
          </a:p>
        </p:txBody>
      </p:sp>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648200" y="-152400"/>
            <a:ext cx="4648200" cy="6944663"/>
          </a:xfrm>
          <a:prstGeom prst="rect">
            <a:avLst/>
          </a:prstGeom>
          <a:effectLst>
            <a:softEdge rad="635000"/>
          </a:effectLst>
        </p:spPr>
      </p:pic>
      <p:sp>
        <p:nvSpPr>
          <p:cNvPr id="4" name="TextBox 3"/>
          <p:cNvSpPr txBox="1"/>
          <p:nvPr/>
        </p:nvSpPr>
        <p:spPr>
          <a:xfrm>
            <a:off x="685800" y="3810000"/>
            <a:ext cx="4495800" cy="2677656"/>
          </a:xfrm>
          <a:prstGeom prst="rect">
            <a:avLst/>
          </a:prstGeom>
          <a:noFill/>
        </p:spPr>
        <p:txBody>
          <a:bodyPr wrap="square" rtlCol="0">
            <a:spAutoFit/>
          </a:bodyPr>
          <a:lstStyle/>
          <a:p>
            <a:pPr algn="ctr"/>
            <a:r>
              <a:rPr lang="en-US" sz="4400" b="1" dirty="0">
                <a:solidFill>
                  <a:srgbClr val="FFFF00"/>
                </a:solidFill>
                <a:effectLst>
                  <a:outerShdw blurRad="38100" dist="38100" dir="2700000" algn="tl">
                    <a:srgbClr val="000000">
                      <a:alpha val="43137"/>
                    </a:srgbClr>
                  </a:outerShdw>
                </a:effectLst>
                <a:latin typeface="Viner Hand ITC" pitchFamily="66" charset="0"/>
              </a:rPr>
              <a:t>“Canticle of the Creatures” </a:t>
            </a:r>
          </a:p>
          <a:p>
            <a:pPr algn="ctr"/>
            <a:r>
              <a:rPr lang="en-US" sz="4000" dirty="0">
                <a:solidFill>
                  <a:schemeClr val="bg1"/>
                </a:solidFill>
                <a:effectLst>
                  <a:outerShdw blurRad="38100" dist="38100" dir="2700000" algn="tl">
                    <a:srgbClr val="000000">
                      <a:alpha val="43137"/>
                    </a:srgbClr>
                  </a:outerShdw>
                </a:effectLst>
              </a:rPr>
              <a:t>of St. Francis of Assisi</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2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850499" y="304800"/>
            <a:ext cx="4674501" cy="6324600"/>
          </a:xfrm>
          <a:prstGeom prst="rect">
            <a:avLst/>
          </a:prstGeom>
          <a:effectLst>
            <a:softEdge rad="635000"/>
          </a:effectLst>
        </p:spPr>
      </p:pic>
      <p:sp>
        <p:nvSpPr>
          <p:cNvPr id="2" name="TextBox 1"/>
          <p:cNvSpPr txBox="1"/>
          <p:nvPr/>
        </p:nvSpPr>
        <p:spPr>
          <a:xfrm>
            <a:off x="152400" y="193561"/>
            <a:ext cx="5486400" cy="6512039"/>
          </a:xfrm>
          <a:prstGeom prst="rect">
            <a:avLst/>
          </a:prstGeom>
          <a:noFill/>
        </p:spPr>
        <p:txBody>
          <a:bodyPr wrap="square" rtlCol="0">
            <a:spAutoFit/>
          </a:bodyPr>
          <a:lstStyle/>
          <a:p>
            <a:pPr algn="ctr">
              <a:lnSpc>
                <a:spcPts val="5500"/>
              </a:lnSpc>
            </a:pPr>
            <a:r>
              <a:rPr lang="es-PE" sz="3600" dirty="0">
                <a:solidFill>
                  <a:schemeClr val="bg1"/>
                </a:solidFill>
              </a:rPr>
              <a:t>In  </a:t>
            </a:r>
            <a:r>
              <a:rPr lang="es-PE" sz="3600" dirty="0" err="1">
                <a:solidFill>
                  <a:schemeClr val="bg1"/>
                </a:solidFill>
              </a:rPr>
              <a:t>the</a:t>
            </a:r>
            <a:r>
              <a:rPr lang="es-PE" sz="3600" dirty="0">
                <a:solidFill>
                  <a:schemeClr val="bg1"/>
                </a:solidFill>
              </a:rPr>
              <a:t> </a:t>
            </a:r>
            <a:r>
              <a:rPr lang="es-PE" sz="3600" dirty="0" err="1">
                <a:solidFill>
                  <a:schemeClr val="bg1"/>
                </a:solidFill>
              </a:rPr>
              <a:t>encyclical</a:t>
            </a:r>
            <a:r>
              <a:rPr lang="es-PE" sz="3600" dirty="0">
                <a:solidFill>
                  <a:schemeClr val="bg1"/>
                </a:solidFill>
              </a:rPr>
              <a:t> </a:t>
            </a:r>
            <a:r>
              <a:rPr lang="es-PE" sz="3600" dirty="0" err="1">
                <a:solidFill>
                  <a:schemeClr val="bg1"/>
                </a:solidFill>
              </a:rPr>
              <a:t>the</a:t>
            </a:r>
            <a:r>
              <a:rPr lang="es-PE" sz="3600" dirty="0">
                <a:solidFill>
                  <a:schemeClr val="bg1"/>
                </a:solidFill>
              </a:rPr>
              <a:t> Pope </a:t>
            </a:r>
            <a:r>
              <a:rPr lang="es-PE" sz="3600" dirty="0" err="1">
                <a:solidFill>
                  <a:schemeClr val="bg1"/>
                </a:solidFill>
              </a:rPr>
              <a:t>constantly</a:t>
            </a:r>
            <a:r>
              <a:rPr lang="es-PE" sz="3600" dirty="0">
                <a:solidFill>
                  <a:schemeClr val="bg1"/>
                </a:solidFill>
              </a:rPr>
              <a:t> </a:t>
            </a:r>
            <a:r>
              <a:rPr lang="en-US" sz="3600" dirty="0">
                <a:solidFill>
                  <a:schemeClr val="bg1"/>
                </a:solidFill>
              </a:rPr>
              <a:t>emphasizes </a:t>
            </a:r>
            <a:r>
              <a:rPr lang="en-PH" sz="3600" dirty="0">
                <a:solidFill>
                  <a:schemeClr val="bg1"/>
                </a:solidFill>
                <a:effectLst>
                  <a:outerShdw blurRad="38100" dist="38100" dir="2700000" algn="tl">
                    <a:srgbClr val="000000">
                      <a:alpha val="43137"/>
                    </a:srgbClr>
                  </a:outerShdw>
                </a:effectLst>
              </a:rPr>
              <a:t>the </a:t>
            </a:r>
            <a:r>
              <a:rPr lang="en-PH" sz="3600" dirty="0">
                <a:solidFill>
                  <a:srgbClr val="FFFF00"/>
                </a:solidFill>
                <a:effectLst>
                  <a:outerShdw blurRad="38100" dist="38100" dir="2700000" algn="tl">
                    <a:srgbClr val="000000">
                      <a:alpha val="43137"/>
                    </a:srgbClr>
                  </a:outerShdw>
                </a:effectLst>
                <a:latin typeface="Lucida Handwriting" pitchFamily="66" charset="0"/>
              </a:rPr>
              <a:t>inseparable bond </a:t>
            </a:r>
            <a:r>
              <a:rPr lang="en-PH" sz="3600" dirty="0">
                <a:solidFill>
                  <a:schemeClr val="bg1"/>
                </a:solidFill>
                <a:effectLst>
                  <a:outerShdw blurRad="38100" dist="38100" dir="2700000" algn="tl">
                    <a:srgbClr val="000000">
                      <a:alpha val="43137"/>
                    </a:srgbClr>
                  </a:outerShdw>
                </a:effectLst>
              </a:rPr>
              <a:t>between </a:t>
            </a:r>
          </a:p>
          <a:p>
            <a:pPr algn="ctr"/>
            <a:r>
              <a:rPr lang="en-PH" sz="4000" i="1" dirty="0">
                <a:solidFill>
                  <a:schemeClr val="bg1"/>
                </a:solidFill>
                <a:effectLst>
                  <a:glow rad="101600">
                    <a:srgbClr val="C00000">
                      <a:alpha val="60000"/>
                    </a:srgbClr>
                  </a:glow>
                  <a:outerShdw blurRad="38100" dist="38100" dir="2700000" algn="tl">
                    <a:srgbClr val="000000">
                      <a:alpha val="43137"/>
                    </a:srgbClr>
                  </a:outerShdw>
                </a:effectLst>
              </a:rPr>
              <a:t>concern for nature</a:t>
            </a:r>
            <a:r>
              <a:rPr lang="en-PH" sz="4000" i="1" dirty="0">
                <a:solidFill>
                  <a:schemeClr val="bg1"/>
                </a:solidFill>
                <a:effectLst>
                  <a:outerShdw blurRad="38100" dist="38100" dir="2700000" algn="tl">
                    <a:srgbClr val="000000">
                      <a:alpha val="43137"/>
                    </a:srgbClr>
                  </a:outerShdw>
                </a:effectLst>
              </a:rPr>
              <a:t>, </a:t>
            </a:r>
          </a:p>
          <a:p>
            <a:pPr algn="ctr"/>
            <a:r>
              <a:rPr lang="en-PH" sz="4000" i="1" dirty="0">
                <a:solidFill>
                  <a:schemeClr val="bg1"/>
                </a:solidFill>
                <a:effectLst>
                  <a:glow rad="139700">
                    <a:srgbClr val="008000"/>
                  </a:glow>
                  <a:outerShdw blurRad="38100" dist="38100" dir="2700000" algn="tl">
                    <a:srgbClr val="000000">
                      <a:alpha val="43137"/>
                    </a:srgbClr>
                  </a:outerShdw>
                </a:effectLst>
              </a:rPr>
              <a:t>justice for the poor</a:t>
            </a:r>
            <a:r>
              <a:rPr lang="en-PH" sz="4000" i="1" dirty="0">
                <a:solidFill>
                  <a:schemeClr val="bg1"/>
                </a:solidFill>
                <a:effectLst>
                  <a:outerShdw blurRad="38100" dist="38100" dir="2700000" algn="tl">
                    <a:srgbClr val="000000">
                      <a:alpha val="43137"/>
                    </a:srgbClr>
                  </a:outerShdw>
                </a:effectLst>
              </a:rPr>
              <a:t>, </a:t>
            </a:r>
          </a:p>
          <a:p>
            <a:pPr algn="ctr"/>
            <a:r>
              <a:rPr lang="en-PH" sz="4000" i="1" dirty="0">
                <a:solidFill>
                  <a:schemeClr val="bg1"/>
                </a:solidFill>
                <a:effectLst>
                  <a:glow rad="101600">
                    <a:srgbClr val="7030A0">
                      <a:alpha val="60000"/>
                    </a:srgbClr>
                  </a:glow>
                  <a:outerShdw blurRad="38100" dist="38100" dir="2700000" algn="tl">
                    <a:srgbClr val="000000">
                      <a:alpha val="43137"/>
                    </a:srgbClr>
                  </a:outerShdw>
                </a:effectLst>
              </a:rPr>
              <a:t>commitment to society</a:t>
            </a:r>
            <a:r>
              <a:rPr lang="en-PH" sz="4000" i="1" dirty="0">
                <a:solidFill>
                  <a:schemeClr val="bg1"/>
                </a:solidFill>
                <a:effectLst>
                  <a:outerShdw blurRad="38100" dist="38100" dir="2700000" algn="tl">
                    <a:srgbClr val="000000">
                      <a:alpha val="43137"/>
                    </a:srgbClr>
                  </a:outerShdw>
                </a:effectLst>
              </a:rPr>
              <a:t>,</a:t>
            </a:r>
          </a:p>
          <a:p>
            <a:pPr algn="ctr"/>
            <a:r>
              <a:rPr lang="en-PH" sz="4000" i="1" dirty="0">
                <a:solidFill>
                  <a:schemeClr val="bg1"/>
                </a:solidFill>
                <a:effectLst>
                  <a:outerShdw blurRad="38100" dist="38100" dir="2700000" algn="tl">
                    <a:srgbClr val="000000">
                      <a:alpha val="43137"/>
                    </a:srgbClr>
                  </a:outerShdw>
                </a:effectLst>
              </a:rPr>
              <a:t>and </a:t>
            </a:r>
            <a:r>
              <a:rPr lang="en-PH" sz="4000" i="1" dirty="0">
                <a:solidFill>
                  <a:schemeClr val="bg1"/>
                </a:solidFill>
                <a:effectLst>
                  <a:glow rad="101600">
                    <a:srgbClr val="FF0066">
                      <a:alpha val="60000"/>
                    </a:srgbClr>
                  </a:glow>
                  <a:outerShdw blurRad="38100" dist="38100" dir="2700000" algn="tl">
                    <a:srgbClr val="000000">
                      <a:alpha val="43137"/>
                    </a:srgbClr>
                  </a:outerShdw>
                </a:effectLst>
              </a:rPr>
              <a:t>interior peace </a:t>
            </a:r>
          </a:p>
          <a:p>
            <a:pPr algn="ctr"/>
            <a:r>
              <a:rPr lang="en-PH" sz="2800" dirty="0">
                <a:solidFill>
                  <a:schemeClr val="bg1"/>
                </a:solidFill>
                <a:effectLst>
                  <a:outerShdw blurRad="38100" dist="38100" dir="2700000" algn="tl">
                    <a:srgbClr val="000000">
                      <a:alpha val="43137"/>
                    </a:srgbClr>
                  </a:outerShdw>
                </a:effectLst>
              </a:rPr>
              <a:t>(No. 11)</a:t>
            </a:r>
            <a:endParaRPr lang="en-US" sz="3600" dirty="0">
              <a:solidFill>
                <a:schemeClr val="bg1"/>
              </a:solidFill>
              <a:effectLst>
                <a:outerShdw blurRad="38100" dist="38100" dir="2700000" algn="tl">
                  <a:srgbClr val="000000">
                    <a:alpha val="43137"/>
                  </a:srgbClr>
                </a:outerShdw>
              </a:effectLst>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14800" y="304800"/>
            <a:ext cx="5105400" cy="6247864"/>
          </a:xfrm>
          <a:prstGeom prst="rect">
            <a:avLst/>
          </a:prstGeom>
          <a:noFill/>
        </p:spPr>
        <p:txBody>
          <a:bodyPr wrap="square" rtlCol="0">
            <a:spAutoFit/>
          </a:bodyPr>
          <a:lstStyle/>
          <a:p>
            <a:r>
              <a:rPr lang="en-PH" sz="4000" dirty="0">
                <a:solidFill>
                  <a:schemeClr val="bg1"/>
                </a:solidFill>
                <a:effectLst>
                  <a:outerShdw blurRad="38100" dist="38100" dir="2700000" algn="tl">
                    <a:srgbClr val="000000">
                      <a:alpha val="43137"/>
                    </a:srgbClr>
                  </a:outerShdw>
                </a:effectLst>
              </a:rPr>
              <a:t>a bond  exemplified by  St. Francis, who  “communed with all creation, even preaching to the flowers, inviting them ‘to praise the Lord,’ just as if they were endowed with  reason </a:t>
            </a:r>
            <a:r>
              <a:rPr lang="en-PH" sz="2800" dirty="0">
                <a:solidFill>
                  <a:schemeClr val="bg1"/>
                </a:solidFill>
                <a:effectLst>
                  <a:outerShdw blurRad="38100" dist="38100" dir="2700000" algn="tl">
                    <a:srgbClr val="000000">
                      <a:alpha val="43137"/>
                    </a:srgbClr>
                  </a:outerShdw>
                </a:effectLst>
              </a:rPr>
              <a:t>(No. 11).  </a:t>
            </a:r>
            <a:endParaRPr lang="en-US" sz="2800" dirty="0">
              <a:solidFill>
                <a:schemeClr val="bg1"/>
              </a:solidFill>
              <a:effectLst>
                <a:outerShdw blurRad="38100" dist="38100" dir="2700000" algn="tl">
                  <a:srgbClr val="000000">
                    <a:alpha val="43137"/>
                  </a:srgbClr>
                </a:outerShdw>
              </a:effectLst>
            </a:endParaRPr>
          </a:p>
        </p:txBody>
      </p:sp>
      <p:pic>
        <p:nvPicPr>
          <p:cNvPr id="4" name="Picture 3" descr="francis-sun.jpg"/>
          <p:cNvPicPr>
            <a:picLocks noChangeAspect="1"/>
          </p:cNvPicPr>
          <p:nvPr/>
        </p:nvPicPr>
        <p:blipFill>
          <a:blip r:embed="rId2" cstate="email"/>
          <a:stretch>
            <a:fillRect/>
          </a:stretch>
        </p:blipFill>
        <p:spPr>
          <a:xfrm>
            <a:off x="-609600" y="-228600"/>
            <a:ext cx="5257800" cy="7282846"/>
          </a:xfrm>
          <a:prstGeom prst="rect">
            <a:avLst/>
          </a:prstGeom>
          <a:effectLst>
            <a:softEdge rad="635000"/>
          </a:effec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ou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4-01-27Boac (43).JPG"/>
          <p:cNvPicPr>
            <a:picLocks noChangeAspect="1"/>
          </p:cNvPicPr>
          <p:nvPr/>
        </p:nvPicPr>
        <p:blipFill>
          <a:blip r:embed="rId2" cstate="email"/>
          <a:srcRect/>
          <a:stretch>
            <a:fillRect/>
          </a:stretch>
        </p:blipFill>
        <p:spPr>
          <a:xfrm flipH="1">
            <a:off x="0" y="-50800"/>
            <a:ext cx="9144000" cy="6908800"/>
          </a:xfrm>
          <a:prstGeom prst="rect">
            <a:avLst/>
          </a:prstGeom>
        </p:spPr>
      </p:pic>
      <p:sp>
        <p:nvSpPr>
          <p:cNvPr id="2" name="TextBox 1"/>
          <p:cNvSpPr txBox="1"/>
          <p:nvPr/>
        </p:nvSpPr>
        <p:spPr>
          <a:xfrm rot="20809361">
            <a:off x="1066800" y="202268"/>
            <a:ext cx="6400800" cy="5878532"/>
          </a:xfrm>
          <a:prstGeom prst="rect">
            <a:avLst/>
          </a:prstGeom>
          <a:noFill/>
        </p:spPr>
        <p:txBody>
          <a:bodyPr wrap="square" rtlCol="0">
            <a:spAutoFit/>
          </a:bodyPr>
          <a:lstStyle/>
          <a:p>
            <a:pPr algn="ctr">
              <a:lnSpc>
                <a:spcPct val="200000"/>
              </a:lnSpc>
            </a:pPr>
            <a:r>
              <a:rPr lang="en-PH" sz="4800" b="1" dirty="0">
                <a:solidFill>
                  <a:srgbClr val="FFFF00"/>
                </a:solidFill>
                <a:effectLst>
                  <a:outerShdw blurRad="38100" dist="38100" dir="2700000" algn="tl">
                    <a:srgbClr val="000000">
                      <a:alpha val="43137"/>
                    </a:srgbClr>
                  </a:outerShdw>
                </a:effectLst>
                <a:latin typeface="Lucida Handwriting" pitchFamily="66" charset="0"/>
              </a:rPr>
              <a:t>Anti-body</a:t>
            </a:r>
            <a:r>
              <a:rPr lang="en-PH" sz="4400" b="1" dirty="0">
                <a:solidFill>
                  <a:schemeClr val="bg1"/>
                </a:solidFill>
                <a:effectLst>
                  <a:outerShdw blurRad="38100" dist="38100" dir="2700000" algn="tl">
                    <a:srgbClr val="000000">
                      <a:alpha val="43137"/>
                    </a:srgbClr>
                  </a:outerShdw>
                </a:effectLst>
                <a:latin typeface="Lucida Handwriting" pitchFamily="66" charset="0"/>
              </a:rPr>
              <a:t> </a:t>
            </a:r>
          </a:p>
          <a:p>
            <a:pPr algn="ctr">
              <a:lnSpc>
                <a:spcPct val="200000"/>
              </a:lnSpc>
            </a:pPr>
            <a:r>
              <a:rPr lang="en-PH" sz="4400" b="1" dirty="0">
                <a:solidFill>
                  <a:schemeClr val="bg1"/>
                </a:solidFill>
                <a:effectLst>
                  <a:outerShdw blurRad="38100" dist="38100" dir="2700000" algn="tl">
                    <a:srgbClr val="000000">
                      <a:alpha val="43137"/>
                    </a:srgbClr>
                  </a:outerShdw>
                </a:effectLst>
                <a:latin typeface="Lucida Handwriting" pitchFamily="66" charset="0"/>
              </a:rPr>
              <a:t>and </a:t>
            </a:r>
          </a:p>
          <a:p>
            <a:pPr algn="ctr">
              <a:lnSpc>
                <a:spcPct val="200000"/>
              </a:lnSpc>
            </a:pPr>
            <a:r>
              <a:rPr lang="en-PH" sz="4800" b="1" dirty="0">
                <a:solidFill>
                  <a:srgbClr val="FFFF00"/>
                </a:solidFill>
                <a:effectLst>
                  <a:outerShdw blurRad="38100" dist="38100" dir="2700000" algn="tl">
                    <a:srgbClr val="000000">
                      <a:alpha val="43137"/>
                    </a:srgbClr>
                  </a:outerShdw>
                </a:effectLst>
                <a:latin typeface="Lucida Handwriting" pitchFamily="66" charset="0"/>
              </a:rPr>
              <a:t>Anti-creature </a:t>
            </a:r>
          </a:p>
          <a:p>
            <a:pPr algn="ctr">
              <a:lnSpc>
                <a:spcPct val="200000"/>
              </a:lnSpc>
            </a:pPr>
            <a:r>
              <a:rPr lang="en-PH" sz="4800" b="1" dirty="0">
                <a:solidFill>
                  <a:schemeClr val="bg1"/>
                </a:solidFill>
                <a:effectLst>
                  <a:outerShdw blurRad="38100" dist="38100" dir="2700000" algn="tl">
                    <a:srgbClr val="000000">
                      <a:alpha val="43137"/>
                    </a:srgbClr>
                  </a:outerShdw>
                </a:effectLst>
                <a:latin typeface="Lucida Handwriting" pitchFamily="66" charset="0"/>
              </a:rPr>
              <a:t>Sentiments  </a:t>
            </a:r>
            <a:endParaRPr lang="en-US" sz="4800" b="1" dirty="0">
              <a:solidFill>
                <a:schemeClr val="bg1"/>
              </a:solidFill>
              <a:effectLst>
                <a:outerShdw blurRad="38100" dist="38100" dir="2700000" algn="tl">
                  <a:srgbClr val="000000">
                    <a:alpha val="43137"/>
                  </a:srgbClr>
                </a:outerShdw>
              </a:effectLst>
              <a:latin typeface="Lucida Handwriting" pitchFamily="66"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ppt_y-#ppt_h/2"/>
                                          </p:val>
                                        </p:tav>
                                        <p:tav tm="100000">
                                          <p:val>
                                            <p:strVal val="#ppt_y"/>
                                          </p:val>
                                        </p:tav>
                                      </p:tavLst>
                                    </p:anim>
                                    <p:anim calcmode="lin" valueType="num">
                                      <p:cBhvr>
                                        <p:cTn id="9" dur="500" fill="hold"/>
                                        <p:tgtEl>
                                          <p:spTgt spid="2"/>
                                        </p:tgtEl>
                                        <p:attrNameLst>
                                          <p:attrName>ppt_w</p:attrName>
                                        </p:attrNameLst>
                                      </p:cBhvr>
                                      <p:tavLst>
                                        <p:tav tm="0">
                                          <p:val>
                                            <p:strVal val="#ppt_w"/>
                                          </p:val>
                                        </p:tav>
                                        <p:tav tm="100000">
                                          <p:val>
                                            <p:strVal val="#ppt_w"/>
                                          </p:val>
                                        </p:tav>
                                      </p:tavLst>
                                    </p:anim>
                                    <p:anim calcmode="lin" valueType="num">
                                      <p:cBhvr>
                                        <p:cTn id="10"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_francis_assisi_prayer_card.jpg"/>
          <p:cNvPicPr>
            <a:picLocks noChangeAspect="1"/>
          </p:cNvPicPr>
          <p:nvPr/>
        </p:nvPicPr>
        <p:blipFill>
          <a:blip r:embed="rId2" cstate="email"/>
          <a:srcRect/>
          <a:stretch>
            <a:fillRect/>
          </a:stretch>
        </p:blipFill>
        <p:spPr>
          <a:xfrm>
            <a:off x="-457200" y="304800"/>
            <a:ext cx="4953000" cy="6865753"/>
          </a:xfrm>
          <a:prstGeom prst="rect">
            <a:avLst/>
          </a:prstGeom>
        </p:spPr>
      </p:pic>
      <p:sp>
        <p:nvSpPr>
          <p:cNvPr id="2" name="TextBox 1"/>
          <p:cNvSpPr txBox="1"/>
          <p:nvPr/>
        </p:nvSpPr>
        <p:spPr>
          <a:xfrm>
            <a:off x="3810000" y="0"/>
            <a:ext cx="5029200" cy="6247864"/>
          </a:xfrm>
          <a:prstGeom prst="rect">
            <a:avLst/>
          </a:prstGeom>
          <a:noFill/>
        </p:spPr>
        <p:txBody>
          <a:bodyPr wrap="square" rtlCol="0">
            <a:spAutoFit/>
          </a:bodyPr>
          <a:lstStyle/>
          <a:p>
            <a:pPr algn="r"/>
            <a:r>
              <a:rPr lang="en-PH" sz="4000" dirty="0">
                <a:solidFill>
                  <a:schemeClr val="bg1"/>
                </a:solidFill>
                <a:effectLst>
                  <a:outerShdw blurRad="38100" dist="38100" dir="2700000" algn="tl">
                    <a:srgbClr val="000000">
                      <a:alpha val="43137"/>
                    </a:srgbClr>
                  </a:outerShdw>
                </a:effectLst>
              </a:rPr>
              <a:t>It would be nice to suppose that the vision of St. Francis, especially his fraternal relationship with all creation had continued and blossomed during the centuries after his death.</a:t>
            </a:r>
            <a:endParaRPr lang="en-US" sz="4000" dirty="0">
              <a:solidFill>
                <a:schemeClr val="bg1"/>
              </a:solidFill>
              <a:effectLst>
                <a:outerShdw blurRad="38100" dist="38100" dir="2700000" algn="tl">
                  <a:srgbClr val="000000">
                    <a:alpha val="43137"/>
                  </a:srgbClr>
                </a:outerShdw>
              </a:effectLst>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8thcentenary.jpg"/>
          <p:cNvPicPr>
            <a:picLocks noChangeAspect="1"/>
          </p:cNvPicPr>
          <p:nvPr/>
        </p:nvPicPr>
        <p:blipFill>
          <a:blip r:embed="rId2" cstate="email"/>
          <a:srcRect/>
          <a:stretch>
            <a:fillRect/>
          </a:stretch>
        </p:blipFill>
        <p:spPr>
          <a:xfrm>
            <a:off x="457200" y="2819400"/>
            <a:ext cx="8326495" cy="4343400"/>
          </a:xfrm>
          <a:prstGeom prst="rect">
            <a:avLst/>
          </a:prstGeom>
          <a:effectLst>
            <a:softEdge rad="635000"/>
          </a:effectLst>
        </p:spPr>
      </p:pic>
      <p:sp>
        <p:nvSpPr>
          <p:cNvPr id="2" name="TextBox 1"/>
          <p:cNvSpPr txBox="1"/>
          <p:nvPr/>
        </p:nvSpPr>
        <p:spPr>
          <a:xfrm>
            <a:off x="457200" y="304800"/>
            <a:ext cx="8305800" cy="3170099"/>
          </a:xfrm>
          <a:prstGeom prst="rect">
            <a:avLst/>
          </a:prstGeom>
          <a:noFill/>
        </p:spPr>
        <p:txBody>
          <a:bodyPr wrap="square" rtlCol="0">
            <a:spAutoFit/>
          </a:bodyPr>
          <a:lstStyle/>
          <a:p>
            <a:pPr algn="ctr"/>
            <a:r>
              <a:rPr lang="en-PH" sz="4000" dirty="0">
                <a:solidFill>
                  <a:schemeClr val="bg1"/>
                </a:solidFill>
                <a:effectLst>
                  <a:outerShdw blurRad="38100" dist="38100" dir="2700000" algn="tl">
                    <a:srgbClr val="000000">
                      <a:alpha val="43137"/>
                    </a:srgbClr>
                  </a:outerShdw>
                </a:effectLst>
              </a:rPr>
              <a:t>Unfortunately, this did not happen.  In fact, the opposite occurred; the </a:t>
            </a:r>
            <a:r>
              <a:rPr lang="en-PH" sz="4000" dirty="0">
                <a:solidFill>
                  <a:srgbClr val="FFFF00"/>
                </a:solidFill>
                <a:effectLst>
                  <a:outerShdw blurRad="38100" dist="38100" dir="2700000" algn="tl">
                    <a:srgbClr val="000000">
                      <a:alpha val="43137"/>
                    </a:srgbClr>
                  </a:outerShdw>
                </a:effectLst>
              </a:rPr>
              <a:t>creation-</a:t>
            </a:r>
            <a:r>
              <a:rPr lang="en-PH" sz="4000" dirty="0" err="1">
                <a:solidFill>
                  <a:srgbClr val="FFFF00"/>
                </a:solidFill>
                <a:effectLst>
                  <a:outerShdw blurRad="38100" dist="38100" dir="2700000" algn="tl">
                    <a:srgbClr val="000000">
                      <a:alpha val="43137"/>
                    </a:srgbClr>
                  </a:outerShdw>
                </a:effectLst>
              </a:rPr>
              <a:t>centered</a:t>
            </a:r>
            <a:r>
              <a:rPr lang="en-PH" sz="4000" dirty="0">
                <a:solidFill>
                  <a:srgbClr val="FFFF00"/>
                </a:solidFill>
                <a:effectLst>
                  <a:outerShdw blurRad="38100" dist="38100" dir="2700000" algn="tl">
                    <a:srgbClr val="000000">
                      <a:alpha val="43137"/>
                    </a:srgbClr>
                  </a:outerShdw>
                </a:effectLst>
              </a:rPr>
              <a:t> focus of Francis’ vision was lost, even among the Franciscans.  </a:t>
            </a:r>
            <a:endParaRPr lang="en-US" sz="4000" dirty="0">
              <a:solidFill>
                <a:srgbClr val="FFFF00"/>
              </a:solidFill>
              <a:effectLst>
                <a:outerShdw blurRad="38100" dist="38100" dir="2700000" algn="tl">
                  <a:srgbClr val="000000">
                    <a:alpha val="43137"/>
                  </a:srgbClr>
                </a:outerShdw>
              </a:effectLst>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lumns-in-philippi-ancient-town-in-greece.jpg"/>
          <p:cNvPicPr>
            <a:picLocks noChangeAspect="1"/>
          </p:cNvPicPr>
          <p:nvPr/>
        </p:nvPicPr>
        <p:blipFill>
          <a:blip r:embed="rId2" cstate="email"/>
          <a:srcRect/>
          <a:stretch>
            <a:fillRect/>
          </a:stretch>
        </p:blipFill>
        <p:spPr>
          <a:xfrm>
            <a:off x="0" y="0"/>
            <a:ext cx="9144000" cy="6858000"/>
          </a:xfrm>
          <a:prstGeom prst="rect">
            <a:avLst/>
          </a:prstGeom>
        </p:spPr>
      </p:pic>
      <p:sp>
        <p:nvSpPr>
          <p:cNvPr id="2" name="TextBox 1"/>
          <p:cNvSpPr txBox="1"/>
          <p:nvPr/>
        </p:nvSpPr>
        <p:spPr>
          <a:xfrm>
            <a:off x="990600" y="1600200"/>
            <a:ext cx="7315200" cy="4462760"/>
          </a:xfrm>
          <a:prstGeom prst="rect">
            <a:avLst/>
          </a:prstGeom>
          <a:noFill/>
        </p:spPr>
        <p:txBody>
          <a:bodyPr wrap="square" rtlCol="0">
            <a:spAutoFit/>
          </a:bodyPr>
          <a:lstStyle/>
          <a:p>
            <a:r>
              <a:rPr lang="en-PH" sz="4000" dirty="0">
                <a:solidFill>
                  <a:schemeClr val="bg1"/>
                </a:solidFill>
                <a:effectLst>
                  <a:glow rad="101600">
                    <a:srgbClr val="663300">
                      <a:alpha val="60000"/>
                    </a:srgbClr>
                  </a:glow>
                  <a:outerShdw blurRad="38100" dist="38100" dir="2700000" algn="tl">
                    <a:srgbClr val="000000">
                      <a:alpha val="43137"/>
                    </a:srgbClr>
                  </a:outerShdw>
                </a:effectLst>
              </a:rPr>
              <a:t>Some of the blame is traced to the </a:t>
            </a:r>
            <a:r>
              <a:rPr lang="en-PH" sz="4400" b="1" i="1" dirty="0">
                <a:solidFill>
                  <a:srgbClr val="FFFF00"/>
                </a:solidFill>
                <a:effectLst>
                  <a:outerShdw blurRad="38100" dist="38100" dir="2700000" algn="tl">
                    <a:srgbClr val="000000">
                      <a:alpha val="43137"/>
                    </a:srgbClr>
                  </a:outerShdw>
                </a:effectLst>
              </a:rPr>
              <a:t>hierarchical dualism</a:t>
            </a:r>
            <a:r>
              <a:rPr lang="en-PH" sz="4000" dirty="0">
                <a:solidFill>
                  <a:srgbClr val="FFFF00"/>
                </a:solidFill>
                <a:effectLst>
                  <a:outerShdw blurRad="38100" dist="38100" dir="2700000" algn="tl">
                    <a:srgbClr val="000000">
                      <a:alpha val="43137"/>
                    </a:srgbClr>
                  </a:outerShdw>
                </a:effectLst>
              </a:rPr>
              <a:t> </a:t>
            </a:r>
            <a:r>
              <a:rPr lang="en-PH" sz="4000" dirty="0">
                <a:solidFill>
                  <a:schemeClr val="bg1"/>
                </a:solidFill>
                <a:effectLst>
                  <a:glow rad="101600">
                    <a:srgbClr val="663300">
                      <a:alpha val="60000"/>
                    </a:srgbClr>
                  </a:glow>
                  <a:outerShdw blurRad="38100" dist="38100" dir="2700000" algn="tl">
                    <a:srgbClr val="000000">
                      <a:alpha val="43137"/>
                    </a:srgbClr>
                  </a:outerShdw>
                </a:effectLst>
              </a:rPr>
              <a:t>which early Christian theology adopted in its encounter with the Hellenistic world which  predated Francis by hundreds of year. </a:t>
            </a:r>
            <a:r>
              <a:rPr lang="en-PH" sz="4000" dirty="0" err="1">
                <a:solidFill>
                  <a:schemeClr val="bg1"/>
                </a:solidFill>
                <a:effectLst>
                  <a:glow rad="101600">
                    <a:srgbClr val="663300">
                      <a:alpha val="60000"/>
                    </a:srgbClr>
                  </a:glow>
                  <a:outerShdw blurRad="38100" dist="38100" dir="2700000" algn="tl">
                    <a:srgbClr val="000000">
                      <a:alpha val="43137"/>
                    </a:srgbClr>
                  </a:outerShdw>
                </a:effectLst>
              </a:rPr>
              <a:t>Neoplatonism</a:t>
            </a:r>
            <a:endParaRPr lang="en-US" sz="4000" dirty="0">
              <a:solidFill>
                <a:schemeClr val="bg1"/>
              </a:solidFill>
              <a:effectLst>
                <a:glow rad="101600">
                  <a:srgbClr val="663300">
                    <a:alpha val="60000"/>
                  </a:srgbClr>
                </a:glow>
                <a:outerShdw blurRad="38100" dist="38100" dir="2700000" algn="tl">
                  <a:srgbClr val="000000">
                    <a:alpha val="43137"/>
                  </a:srgbClr>
                </a:outerShdw>
              </a:effectLst>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381000"/>
            <a:ext cx="8229600" cy="3170099"/>
          </a:xfrm>
          <a:prstGeom prst="rect">
            <a:avLst/>
          </a:prstGeom>
          <a:noFill/>
        </p:spPr>
        <p:txBody>
          <a:bodyPr wrap="square" rtlCol="0">
            <a:spAutoFit/>
          </a:bodyPr>
          <a:lstStyle/>
          <a:p>
            <a:r>
              <a:rPr lang="en-PH" sz="4000" dirty="0">
                <a:solidFill>
                  <a:schemeClr val="bg1"/>
                </a:solidFill>
                <a:effectLst>
                  <a:outerShdw blurRad="38100" dist="38100" dir="2700000" algn="tl">
                    <a:srgbClr val="000000">
                      <a:alpha val="43137"/>
                    </a:srgbClr>
                  </a:outerShdw>
                </a:effectLst>
              </a:rPr>
              <a:t>“This influential thought pattern not only sees the world in terms of the polarities of spirit and  matter, but also  </a:t>
            </a:r>
            <a:r>
              <a:rPr lang="en-PH" sz="4000" dirty="0">
                <a:solidFill>
                  <a:srgbClr val="FFFF00"/>
                </a:solidFill>
                <a:effectLst>
                  <a:outerShdw blurRad="38100" dist="38100" dir="2700000" algn="tl">
                    <a:srgbClr val="000000">
                      <a:alpha val="43137"/>
                    </a:srgbClr>
                  </a:outerShdw>
                </a:effectLst>
              </a:rPr>
              <a:t>prizes spirit as closer to the divine realm</a:t>
            </a:r>
            <a:r>
              <a:rPr lang="en-PH" sz="4000" dirty="0">
                <a:solidFill>
                  <a:schemeClr val="bg1"/>
                </a:solidFill>
                <a:effectLst>
                  <a:outerShdw blurRad="38100" dist="38100" dir="2700000" algn="tl">
                    <a:srgbClr val="000000">
                      <a:alpha val="43137"/>
                    </a:srgbClr>
                  </a:outerShdw>
                </a:effectLst>
              </a:rPr>
              <a:t>.”</a:t>
            </a:r>
            <a:r>
              <a:rPr lang="en-IE" sz="4000" dirty="0">
                <a:solidFill>
                  <a:schemeClr val="bg1"/>
                </a:solidFill>
                <a:effectLst>
                  <a:outerShdw blurRad="38100" dist="38100" dir="2700000" algn="tl">
                    <a:srgbClr val="000000">
                      <a:alpha val="43137"/>
                    </a:srgbClr>
                  </a:outerShdw>
                </a:effectLst>
              </a:rPr>
              <a:t> </a:t>
            </a:r>
            <a:endParaRPr lang="en-US" sz="4000" dirty="0">
              <a:solidFill>
                <a:schemeClr val="bg1"/>
              </a:solidFill>
              <a:effectLst>
                <a:outerShdw blurRad="38100" dist="38100" dir="2700000" algn="tl">
                  <a:srgbClr val="000000">
                    <a:alpha val="43137"/>
                  </a:srgbClr>
                </a:outerShdw>
              </a:effectLst>
            </a:endParaRPr>
          </a:p>
        </p:txBody>
      </p:sp>
      <p:pic>
        <p:nvPicPr>
          <p:cNvPr id="3" name="Picture 2" descr="Elizabeth Johnson.jpg"/>
          <p:cNvPicPr>
            <a:picLocks noChangeAspect="1"/>
          </p:cNvPicPr>
          <p:nvPr/>
        </p:nvPicPr>
        <p:blipFill>
          <a:blip r:embed="rId2" cstate="email"/>
          <a:srcRect/>
          <a:stretch>
            <a:fillRect/>
          </a:stretch>
        </p:blipFill>
        <p:spPr>
          <a:xfrm>
            <a:off x="4876800" y="3276600"/>
            <a:ext cx="3733800" cy="3298819"/>
          </a:xfrm>
          <a:prstGeom prst="rect">
            <a:avLst/>
          </a:prstGeom>
        </p:spPr>
      </p:pic>
      <p:sp>
        <p:nvSpPr>
          <p:cNvPr id="4" name="TextBox 3"/>
          <p:cNvSpPr txBox="1"/>
          <p:nvPr/>
        </p:nvSpPr>
        <p:spPr>
          <a:xfrm>
            <a:off x="533400" y="4191000"/>
            <a:ext cx="4267200" cy="2308324"/>
          </a:xfrm>
          <a:prstGeom prst="rect">
            <a:avLst/>
          </a:prstGeom>
          <a:noFill/>
        </p:spPr>
        <p:txBody>
          <a:bodyPr wrap="square" rtlCol="0">
            <a:spAutoFit/>
          </a:bodyPr>
          <a:lstStyle/>
          <a:p>
            <a:r>
              <a:rPr lang="en-PH" sz="2400" dirty="0">
                <a:solidFill>
                  <a:schemeClr val="bg1"/>
                </a:solidFill>
                <a:effectLst>
                  <a:outerShdw blurRad="38100" dist="38100" dir="2700000" algn="tl">
                    <a:srgbClr val="000000">
                      <a:alpha val="43137"/>
                    </a:srgbClr>
                  </a:outerShdw>
                </a:effectLst>
              </a:rPr>
              <a:t>(</a:t>
            </a:r>
            <a:r>
              <a:rPr lang="en-IE" sz="2400" dirty="0">
                <a:solidFill>
                  <a:schemeClr val="bg1"/>
                </a:solidFill>
                <a:effectLst>
                  <a:outerShdw blurRad="38100" dist="38100" dir="2700000" algn="tl">
                    <a:srgbClr val="000000">
                      <a:alpha val="43137"/>
                    </a:srgbClr>
                  </a:outerShdw>
                </a:effectLst>
              </a:rPr>
              <a:t>Elizabeth A Johnson, “Is God’s Charity Board Enough for Bears,” </a:t>
            </a:r>
            <a:r>
              <a:rPr lang="en-IE" sz="2400" i="1" dirty="0">
                <a:solidFill>
                  <a:schemeClr val="bg1"/>
                </a:solidFill>
                <a:effectLst>
                  <a:outerShdw blurRad="38100" dist="38100" dir="2700000" algn="tl">
                    <a:srgbClr val="000000">
                      <a:alpha val="43137"/>
                    </a:srgbClr>
                  </a:outerShdw>
                </a:effectLst>
              </a:rPr>
              <a:t>The Irish Theological Quarterly, </a:t>
            </a:r>
            <a:r>
              <a:rPr lang="en-IE" sz="2400" dirty="0">
                <a:solidFill>
                  <a:schemeClr val="bg1"/>
                </a:solidFill>
                <a:effectLst>
                  <a:outerShdw blurRad="38100" dist="38100" dir="2700000" algn="tl">
                    <a:srgbClr val="000000">
                      <a:alpha val="43137"/>
                    </a:srgbClr>
                  </a:outerShdw>
                </a:effectLst>
              </a:rPr>
              <a:t>(2015: Pontifical University </a:t>
            </a:r>
            <a:r>
              <a:rPr lang="en-IE" sz="2400" dirty="0" err="1">
                <a:solidFill>
                  <a:schemeClr val="bg1"/>
                </a:solidFill>
                <a:effectLst>
                  <a:outerShdw blurRad="38100" dist="38100" dir="2700000" algn="tl">
                    <a:srgbClr val="000000">
                      <a:alpha val="43137"/>
                    </a:srgbClr>
                  </a:outerShdw>
                </a:effectLst>
              </a:rPr>
              <a:t>Maynooth</a:t>
            </a:r>
            <a:r>
              <a:rPr lang="en-IE" sz="2400" dirty="0">
                <a:solidFill>
                  <a:schemeClr val="bg1"/>
                </a:solidFill>
                <a:effectLst>
                  <a:outerShdw blurRad="38100" dist="38100" dir="2700000" algn="tl">
                    <a:srgbClr val="000000">
                      <a:alpha val="43137"/>
                    </a:srgbClr>
                  </a:outerShdw>
                </a:effectLst>
              </a:rPr>
              <a:t>, p 284.)   </a:t>
            </a:r>
            <a:endParaRPr lang="en-US" sz="3600" dirty="0">
              <a:solidFill>
                <a:schemeClr val="bg1"/>
              </a:solidFill>
              <a:effectLst>
                <a:outerShdw blurRad="38100" dist="38100" dir="2700000" algn="tl">
                  <a:srgbClr val="000000">
                    <a:alpha val="43137"/>
                  </a:srgbClr>
                </a:outerShdw>
              </a:effectLst>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381000"/>
            <a:ext cx="8001000" cy="5016758"/>
          </a:xfrm>
          <a:prstGeom prst="rect">
            <a:avLst/>
          </a:prstGeom>
          <a:noFill/>
        </p:spPr>
        <p:txBody>
          <a:bodyPr wrap="square" rtlCol="0">
            <a:spAutoFit/>
          </a:bodyPr>
          <a:lstStyle/>
          <a:p>
            <a:r>
              <a:rPr lang="en-PH" sz="4000" dirty="0">
                <a:solidFill>
                  <a:schemeClr val="bg1"/>
                </a:solidFill>
                <a:effectLst>
                  <a:outerShdw blurRad="38100" dist="38100" dir="2700000" algn="tl">
                    <a:srgbClr val="000000">
                      <a:alpha val="43137"/>
                    </a:srgbClr>
                  </a:outerShdw>
                </a:effectLst>
              </a:rPr>
              <a:t>Late medieval distinction between natural and supernatural which was designed to protect the gratuity of graces, </a:t>
            </a:r>
            <a:r>
              <a:rPr lang="en-PH" sz="4000" b="1" dirty="0">
                <a:solidFill>
                  <a:srgbClr val="FFFF00"/>
                </a:solidFill>
                <a:effectLst>
                  <a:outerShdw blurRad="38100" dist="38100" dir="2700000" algn="tl">
                    <a:srgbClr val="000000">
                      <a:alpha val="43137"/>
                    </a:srgbClr>
                  </a:outerShdw>
                </a:effectLst>
              </a:rPr>
              <a:t>focused so much on the supernatural </a:t>
            </a:r>
            <a:r>
              <a:rPr lang="en-PH" sz="4000" dirty="0">
                <a:solidFill>
                  <a:schemeClr val="bg1"/>
                </a:solidFill>
                <a:effectLst>
                  <a:outerShdw blurRad="38100" dist="38100" dir="2700000" algn="tl">
                    <a:srgbClr val="000000">
                      <a:alpha val="43137"/>
                    </a:srgbClr>
                  </a:outerShdw>
                </a:effectLst>
              </a:rPr>
              <a:t>that “it leached the presence and action of God  in what was </a:t>
            </a:r>
            <a:r>
              <a:rPr lang="en-PH" sz="4000" dirty="0">
                <a:solidFill>
                  <a:srgbClr val="FFFF00"/>
                </a:solidFill>
                <a:effectLst>
                  <a:outerShdw blurRad="38100" dist="38100" dir="2700000" algn="tl">
                    <a:srgbClr val="000000">
                      <a:alpha val="43137"/>
                    </a:srgbClr>
                  </a:outerShdw>
                </a:effectLst>
              </a:rPr>
              <a:t>‘merely’ natural.”</a:t>
            </a:r>
            <a:endParaRPr lang="en-US" sz="4000" dirty="0">
              <a:solidFill>
                <a:srgbClr val="FFFF00"/>
              </a:solidFill>
              <a:effectLst>
                <a:outerShdw blurRad="38100" dist="38100" dir="2700000" algn="tl">
                  <a:srgbClr val="000000">
                    <a:alpha val="43137"/>
                  </a:srgbClr>
                </a:outerShdw>
              </a:effectLst>
            </a:endParaRPr>
          </a:p>
        </p:txBody>
      </p:sp>
    </p:spTree>
  </p:cSld>
  <p:clrMapOvr>
    <a:masterClrMapping/>
  </p:clrMapOvr>
  <p:transition spd="med">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013-05-USA-AtlanticCity (56).JPG"/>
          <p:cNvPicPr>
            <a:picLocks noChangeAspect="1"/>
          </p:cNvPicPr>
          <p:nvPr/>
        </p:nvPicPr>
        <p:blipFill>
          <a:blip r:embed="rId2" cstate="email"/>
          <a:stretch>
            <a:fillRect/>
          </a:stretch>
        </p:blipFill>
        <p:spPr>
          <a:xfrm>
            <a:off x="0" y="0"/>
            <a:ext cx="9144000" cy="6858000"/>
          </a:xfrm>
          <a:prstGeom prst="rect">
            <a:avLst/>
          </a:prstGeom>
        </p:spPr>
      </p:pic>
      <p:sp>
        <p:nvSpPr>
          <p:cNvPr id="2" name="TextBox 1"/>
          <p:cNvSpPr txBox="1"/>
          <p:nvPr/>
        </p:nvSpPr>
        <p:spPr>
          <a:xfrm>
            <a:off x="990600" y="3581400"/>
            <a:ext cx="7162800" cy="2913618"/>
          </a:xfrm>
          <a:prstGeom prst="rect">
            <a:avLst/>
          </a:prstGeom>
          <a:noFill/>
        </p:spPr>
        <p:txBody>
          <a:bodyPr wrap="square" rtlCol="0">
            <a:spAutoFit/>
          </a:bodyPr>
          <a:lstStyle/>
          <a:p>
            <a:pPr algn="ctr">
              <a:lnSpc>
                <a:spcPts val="5500"/>
              </a:lnSpc>
            </a:pPr>
            <a:r>
              <a:rPr lang="en-PH" sz="4000" dirty="0">
                <a:solidFill>
                  <a:schemeClr val="bg1"/>
                </a:solidFill>
                <a:effectLst>
                  <a:outerShdw blurRad="38100" dist="38100" dir="2700000" algn="tl">
                    <a:srgbClr val="000000">
                      <a:alpha val="43137"/>
                    </a:srgbClr>
                  </a:outerShdw>
                </a:effectLst>
              </a:rPr>
              <a:t>“The </a:t>
            </a:r>
            <a:r>
              <a:rPr lang="en-PH" sz="4000" b="1" dirty="0">
                <a:solidFill>
                  <a:schemeClr val="bg1"/>
                </a:solidFill>
                <a:effectLst>
                  <a:outerShdw blurRad="38100" dist="38100" dir="2700000" algn="tl">
                    <a:srgbClr val="000000">
                      <a:alpha val="43137"/>
                    </a:srgbClr>
                  </a:outerShdw>
                </a:effectLst>
              </a:rPr>
              <a:t>world became no longer a gift but just a given</a:t>
            </a:r>
            <a:r>
              <a:rPr lang="en-PH" sz="4000" dirty="0">
                <a:solidFill>
                  <a:schemeClr val="bg1"/>
                </a:solidFill>
                <a:effectLst>
                  <a:outerShdw blurRad="38100" dist="38100" dir="2700000" algn="tl">
                    <a:srgbClr val="000000">
                      <a:alpha val="43137"/>
                    </a:srgbClr>
                  </a:outerShdw>
                </a:effectLst>
              </a:rPr>
              <a:t>, a background for the human drama.” </a:t>
            </a:r>
            <a:r>
              <a:rPr lang="en-IE" sz="2800" dirty="0">
                <a:solidFill>
                  <a:schemeClr val="bg1"/>
                </a:solidFill>
                <a:effectLst>
                  <a:outerShdw blurRad="38100" dist="38100" dir="2700000" algn="tl">
                    <a:srgbClr val="000000">
                      <a:alpha val="43137"/>
                    </a:srgbClr>
                  </a:outerShdw>
                </a:effectLst>
              </a:rPr>
              <a:t>(Ibid)</a:t>
            </a:r>
            <a:r>
              <a:rPr lang="en-IE" sz="4000" dirty="0">
                <a:solidFill>
                  <a:schemeClr val="bg1"/>
                </a:solidFill>
                <a:effectLst>
                  <a:outerShdw blurRad="38100" dist="38100" dir="2700000" algn="tl">
                    <a:srgbClr val="000000">
                      <a:alpha val="43137"/>
                    </a:srgbClr>
                  </a:outerShdw>
                </a:effectLst>
              </a:rPr>
              <a:t> </a:t>
            </a:r>
            <a:endParaRPr lang="en-US" sz="4000" dirty="0">
              <a:solidFill>
                <a:schemeClr val="bg1"/>
              </a:solidFill>
              <a:effectLst>
                <a:outerShdw blurRad="38100" dist="38100" dir="2700000" algn="tl">
                  <a:srgbClr val="000000">
                    <a:alpha val="43137"/>
                  </a:srgbClr>
                </a:outerShdw>
              </a:effectLst>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228600"/>
            <a:ext cx="4953000" cy="5016758"/>
          </a:xfrm>
          <a:prstGeom prst="rect">
            <a:avLst/>
          </a:prstGeom>
          <a:noFill/>
        </p:spPr>
        <p:txBody>
          <a:bodyPr wrap="square" rtlCol="0">
            <a:spAutoFit/>
          </a:bodyPr>
          <a:lstStyle/>
          <a:p>
            <a:r>
              <a:rPr lang="en-PH" sz="4000" dirty="0">
                <a:solidFill>
                  <a:schemeClr val="bg1"/>
                </a:solidFill>
                <a:effectLst>
                  <a:outerShdw blurRad="38100" dist="38100" dir="2700000" algn="tl">
                    <a:srgbClr val="000000">
                      <a:alpha val="43137"/>
                    </a:srgbClr>
                  </a:outerShdw>
                </a:effectLst>
              </a:rPr>
              <a:t>This pessimistic, anti-world mood period was further strengthened by the extraordinary Europe-wide trauma of the Black Death (1346–1353),</a:t>
            </a:r>
            <a:endParaRPr lang="en-US" sz="4000" dirty="0">
              <a:solidFill>
                <a:schemeClr val="bg1"/>
              </a:solidFill>
              <a:effectLst>
                <a:outerShdw blurRad="38100" dist="38100" dir="2700000" algn="tl">
                  <a:srgbClr val="000000">
                    <a:alpha val="43137"/>
                  </a:srgbClr>
                </a:outerShdw>
              </a:effectLst>
            </a:endParaRPr>
          </a:p>
        </p:txBody>
      </p:sp>
      <p:pic>
        <p:nvPicPr>
          <p:cNvPr id="3" name="Picture 2" descr="Black death1.jpg"/>
          <p:cNvPicPr>
            <a:picLocks noChangeAspect="1"/>
          </p:cNvPicPr>
          <p:nvPr/>
        </p:nvPicPr>
        <p:blipFill>
          <a:blip r:embed="rId2" cstate="print"/>
          <a:stretch>
            <a:fillRect/>
          </a:stretch>
        </p:blipFill>
        <p:spPr>
          <a:xfrm>
            <a:off x="5562600" y="1143000"/>
            <a:ext cx="3124200" cy="3124200"/>
          </a:xfrm>
          <a:prstGeom prst="rect">
            <a:avLst/>
          </a:prstGeom>
        </p:spPr>
      </p:pic>
      <p:sp>
        <p:nvSpPr>
          <p:cNvPr id="5" name="TextBox 4"/>
          <p:cNvSpPr txBox="1"/>
          <p:nvPr/>
        </p:nvSpPr>
        <p:spPr>
          <a:xfrm>
            <a:off x="3429000" y="4495800"/>
            <a:ext cx="5410200" cy="1938992"/>
          </a:xfrm>
          <a:prstGeom prst="rect">
            <a:avLst/>
          </a:prstGeom>
          <a:noFill/>
        </p:spPr>
        <p:txBody>
          <a:bodyPr wrap="square" rtlCol="0">
            <a:spAutoFit/>
          </a:bodyPr>
          <a:lstStyle/>
          <a:p>
            <a:pPr algn="r"/>
            <a:r>
              <a:rPr lang="en-PH" sz="4000" dirty="0">
                <a:solidFill>
                  <a:schemeClr val="bg1"/>
                </a:solidFill>
                <a:effectLst>
                  <a:outerShdw blurRad="38100" dist="38100" dir="2700000" algn="tl">
                    <a:srgbClr val="000000">
                      <a:alpha val="43137"/>
                    </a:srgbClr>
                  </a:outerShdw>
                </a:effectLst>
              </a:rPr>
              <a:t>one of the most devastating pandemics in human history. </a:t>
            </a:r>
            <a:endParaRPr lang="en-US" sz="4000" dirty="0">
              <a:solidFill>
                <a:schemeClr val="bg1"/>
              </a:solidFill>
              <a:effectLst>
                <a:outerShdw blurRad="38100" dist="38100" dir="2700000" algn="tl">
                  <a:srgbClr val="000000">
                    <a:alpha val="43137"/>
                  </a:srgbClr>
                </a:outerShdw>
              </a:effectLst>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 Falk_007.JPG"/>
          <p:cNvPicPr>
            <a:picLocks noChangeAspect="1"/>
          </p:cNvPicPr>
          <p:nvPr/>
        </p:nvPicPr>
        <p:blipFill>
          <a:blip r:embed="rId2" cstate="email"/>
          <a:stretch>
            <a:fillRect/>
          </a:stretch>
        </p:blipFill>
        <p:spPr>
          <a:xfrm>
            <a:off x="0" y="0"/>
            <a:ext cx="9144000" cy="6858000"/>
          </a:xfrm>
          <a:prstGeom prst="rect">
            <a:avLst/>
          </a:prstGeom>
        </p:spPr>
      </p:pic>
      <p:sp>
        <p:nvSpPr>
          <p:cNvPr id="2" name="TextBox 1"/>
          <p:cNvSpPr txBox="1"/>
          <p:nvPr/>
        </p:nvSpPr>
        <p:spPr>
          <a:xfrm>
            <a:off x="381000" y="3352800"/>
            <a:ext cx="8458200" cy="3046988"/>
          </a:xfrm>
          <a:prstGeom prst="rect">
            <a:avLst/>
          </a:prstGeom>
          <a:noFill/>
        </p:spPr>
        <p:txBody>
          <a:bodyPr wrap="square" rtlCol="0">
            <a:spAutoFit/>
          </a:bodyPr>
          <a:lstStyle/>
          <a:p>
            <a:pPr algn="ctr" fontAlgn="base"/>
            <a:r>
              <a:rPr lang="en-US" sz="4000" dirty="0">
                <a:solidFill>
                  <a:schemeClr val="bg1"/>
                </a:solidFill>
                <a:effectLst>
                  <a:outerShdw blurRad="38100" dist="38100" dir="2700000" algn="tl">
                    <a:srgbClr val="000000">
                      <a:alpha val="43137"/>
                    </a:srgbClr>
                  </a:outerShdw>
                </a:effectLst>
              </a:rPr>
              <a:t>in which the he gives thanks to God for the different creatures and other elements of creation: “Brother Fire,”  “Sister Moon,” and “Mother Earth.” </a:t>
            </a:r>
            <a:r>
              <a:rPr lang="en-US" sz="3200" dirty="0">
                <a:solidFill>
                  <a:schemeClr val="bg1"/>
                </a:solidFill>
                <a:effectLst>
                  <a:outerShdw blurRad="38100" dist="38100" dir="2700000" algn="tl">
                    <a:srgbClr val="000000">
                      <a:alpha val="43137"/>
                    </a:srgbClr>
                  </a:outerShdw>
                </a:effectLst>
              </a:rPr>
              <a:t>(No. 87)  </a:t>
            </a:r>
            <a:endParaRPr lang="en-US" sz="4000" dirty="0">
              <a:solidFill>
                <a:schemeClr val="bg1"/>
              </a:solidFill>
              <a:effectLst>
                <a:outerShdw blurRad="38100" dist="38100" dir="2700000" algn="tl">
                  <a:srgbClr val="000000">
                    <a:alpha val="43137"/>
                  </a:srgbClr>
                </a:outerShdw>
              </a:effectLst>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lack death.jpg"/>
          <p:cNvPicPr>
            <a:picLocks noChangeAspect="1"/>
          </p:cNvPicPr>
          <p:nvPr/>
        </p:nvPicPr>
        <p:blipFill>
          <a:blip r:embed="rId2" cstate="print"/>
          <a:srcRect t="15426"/>
          <a:stretch>
            <a:fillRect/>
          </a:stretch>
        </p:blipFill>
        <p:spPr>
          <a:xfrm>
            <a:off x="1219200" y="2819400"/>
            <a:ext cx="6464300" cy="4038600"/>
          </a:xfrm>
          <a:prstGeom prst="rect">
            <a:avLst/>
          </a:prstGeom>
        </p:spPr>
      </p:pic>
      <p:sp>
        <p:nvSpPr>
          <p:cNvPr id="2" name="TextBox 1"/>
          <p:cNvSpPr txBox="1"/>
          <p:nvPr/>
        </p:nvSpPr>
        <p:spPr>
          <a:xfrm>
            <a:off x="381000" y="228600"/>
            <a:ext cx="8458200" cy="2554545"/>
          </a:xfrm>
          <a:prstGeom prst="rect">
            <a:avLst/>
          </a:prstGeom>
          <a:noFill/>
        </p:spPr>
        <p:txBody>
          <a:bodyPr wrap="square" rtlCol="0">
            <a:spAutoFit/>
          </a:bodyPr>
          <a:lstStyle/>
          <a:p>
            <a:r>
              <a:rPr lang="en-PH" sz="4000" dirty="0">
                <a:solidFill>
                  <a:schemeClr val="bg1"/>
                </a:solidFill>
                <a:effectLst>
                  <a:outerShdw blurRad="38100" dist="38100" dir="2700000" algn="tl">
                    <a:srgbClr val="000000">
                      <a:alpha val="43137"/>
                    </a:srgbClr>
                  </a:outerShdw>
                </a:effectLst>
              </a:rPr>
              <a:t>It claimed the lives of between 75 and 200 million people, or between 30 to 60 percent of Europe’s population. </a:t>
            </a:r>
            <a:endParaRPr lang="en-US" sz="4000" dirty="0">
              <a:solidFill>
                <a:schemeClr val="bg1"/>
              </a:solidFill>
              <a:effectLst>
                <a:outerShdw blurRad="38100" dist="38100" dir="2700000" algn="tl">
                  <a:srgbClr val="000000">
                    <a:alpha val="43137"/>
                  </a:srgbClr>
                </a:outerShdw>
              </a:effectLst>
            </a:endParaRPr>
          </a:p>
        </p:txBody>
      </p:sp>
    </p:spTree>
  </p:cSld>
  <p:clrMapOvr>
    <a:masterClrMapping/>
  </p:clrMapOvr>
  <p:transition spd="med">
    <p:wipe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57200"/>
            <a:ext cx="4419600" cy="3170099"/>
          </a:xfrm>
          <a:prstGeom prst="rect">
            <a:avLst/>
          </a:prstGeom>
          <a:noFill/>
        </p:spPr>
        <p:txBody>
          <a:bodyPr wrap="square" rtlCol="0">
            <a:spAutoFit/>
          </a:bodyPr>
          <a:lstStyle/>
          <a:p>
            <a:r>
              <a:rPr lang="en-PH" sz="4000" dirty="0">
                <a:solidFill>
                  <a:schemeClr val="bg1"/>
                </a:solidFill>
                <a:effectLst>
                  <a:outerShdw blurRad="38100" dist="38100" dir="2700000" algn="tl">
                    <a:srgbClr val="000000">
                      <a:alpha val="43137"/>
                    </a:srgbClr>
                  </a:outerShdw>
                </a:effectLst>
              </a:rPr>
              <a:t>Because of the speed of its transmission and the vast numbers of people affected, </a:t>
            </a:r>
            <a:endParaRPr lang="en-US" sz="4000" dirty="0">
              <a:solidFill>
                <a:schemeClr val="bg1"/>
              </a:solidFill>
              <a:effectLst>
                <a:outerShdw blurRad="38100" dist="38100" dir="2700000" algn="tl">
                  <a:srgbClr val="000000">
                    <a:alpha val="43137"/>
                  </a:srgbClr>
                </a:outerShdw>
              </a:effectLst>
            </a:endParaRPr>
          </a:p>
        </p:txBody>
      </p:sp>
      <p:sp>
        <p:nvSpPr>
          <p:cNvPr id="4" name="TextBox 3"/>
          <p:cNvSpPr txBox="1"/>
          <p:nvPr/>
        </p:nvSpPr>
        <p:spPr>
          <a:xfrm>
            <a:off x="533400" y="3886200"/>
            <a:ext cx="8153400" cy="2554545"/>
          </a:xfrm>
          <a:prstGeom prst="rect">
            <a:avLst/>
          </a:prstGeom>
          <a:noFill/>
        </p:spPr>
        <p:txBody>
          <a:bodyPr wrap="square" rtlCol="0">
            <a:spAutoFit/>
          </a:bodyPr>
          <a:lstStyle/>
          <a:p>
            <a:pPr algn="r"/>
            <a:r>
              <a:rPr lang="en-PH" sz="4000" dirty="0">
                <a:solidFill>
                  <a:schemeClr val="bg1"/>
                </a:solidFill>
                <a:effectLst>
                  <a:outerShdw blurRad="38100" dist="38100" dir="2700000" algn="tl">
                    <a:srgbClr val="000000">
                      <a:alpha val="43137"/>
                    </a:srgbClr>
                  </a:outerShdw>
                </a:effectLst>
              </a:rPr>
              <a:t>it </a:t>
            </a:r>
            <a:r>
              <a:rPr lang="en-PH" sz="4000" dirty="0">
                <a:solidFill>
                  <a:srgbClr val="FFFF00"/>
                </a:solidFill>
                <a:effectLst>
                  <a:outerShdw blurRad="38100" dist="38100" dir="2700000" algn="tl">
                    <a:srgbClr val="000000">
                      <a:alpha val="43137"/>
                    </a:srgbClr>
                  </a:outerShdw>
                </a:effectLst>
              </a:rPr>
              <a:t>sparked a series of religious, social, and economic upheavals </a:t>
            </a:r>
            <a:r>
              <a:rPr lang="en-PH" sz="4000" dirty="0">
                <a:solidFill>
                  <a:schemeClr val="bg1"/>
                </a:solidFill>
                <a:effectLst>
                  <a:outerShdw blurRad="38100" dist="38100" dir="2700000" algn="tl">
                    <a:srgbClr val="000000">
                      <a:alpha val="43137"/>
                    </a:srgbClr>
                  </a:outerShdw>
                </a:effectLst>
              </a:rPr>
              <a:t>which had a profound effect on the course of European history.</a:t>
            </a:r>
            <a:endParaRPr lang="en-US" sz="4000" dirty="0">
              <a:solidFill>
                <a:schemeClr val="bg1"/>
              </a:solidFill>
              <a:effectLst>
                <a:outerShdw blurRad="38100" dist="38100" dir="2700000" algn="tl">
                  <a:srgbClr val="000000">
                    <a:alpha val="43137"/>
                  </a:srgbClr>
                </a:outerShdw>
              </a:effectLst>
            </a:endParaRPr>
          </a:p>
        </p:txBody>
      </p:sp>
      <p:pic>
        <p:nvPicPr>
          <p:cNvPr id="5" name="Picture 4" descr="black-deathstevenson-map-.jpg"/>
          <p:cNvPicPr>
            <a:picLocks noChangeAspect="1"/>
          </p:cNvPicPr>
          <p:nvPr/>
        </p:nvPicPr>
        <p:blipFill>
          <a:blip r:embed="rId2" cstate="email"/>
          <a:stretch>
            <a:fillRect/>
          </a:stretch>
        </p:blipFill>
        <p:spPr>
          <a:xfrm>
            <a:off x="4368848" y="76200"/>
            <a:ext cx="5003752" cy="3810000"/>
          </a:xfrm>
          <a:prstGeom prst="rect">
            <a:avLst/>
          </a:prstGeom>
          <a:effectLst>
            <a:softEdge rad="317500"/>
          </a:effec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28600"/>
            <a:ext cx="7772400" cy="5016758"/>
          </a:xfrm>
          <a:prstGeom prst="rect">
            <a:avLst/>
          </a:prstGeom>
          <a:noFill/>
        </p:spPr>
        <p:txBody>
          <a:bodyPr wrap="square" rtlCol="0">
            <a:spAutoFit/>
          </a:bodyPr>
          <a:lstStyle/>
          <a:p>
            <a:r>
              <a:rPr lang="en-PH" sz="4000" dirty="0">
                <a:solidFill>
                  <a:schemeClr val="bg1"/>
                </a:solidFill>
                <a:effectLst>
                  <a:outerShdw blurRad="38100" dist="38100" dir="2700000" algn="tl">
                    <a:srgbClr val="000000">
                      <a:alpha val="43137"/>
                    </a:srgbClr>
                  </a:outerShdw>
                </a:effectLst>
              </a:rPr>
              <a:t>Clerical sermons in the wake of the plague interpreted it as a </a:t>
            </a:r>
            <a:r>
              <a:rPr lang="en-PH" sz="4000" b="1" dirty="0">
                <a:solidFill>
                  <a:srgbClr val="FFFF00"/>
                </a:solidFill>
                <a:effectLst>
                  <a:outerShdw blurRad="38100" dist="38100" dir="2700000" algn="tl">
                    <a:srgbClr val="000000">
                      <a:alpha val="43137"/>
                    </a:srgbClr>
                  </a:outerShdw>
                </a:effectLst>
              </a:rPr>
              <a:t>punishment from God</a:t>
            </a:r>
            <a:r>
              <a:rPr lang="en-PH" sz="4000" dirty="0">
                <a:solidFill>
                  <a:schemeClr val="bg1"/>
                </a:solidFill>
                <a:effectLst>
                  <a:outerShdw blurRad="38100" dist="38100" dir="2700000" algn="tl">
                    <a:srgbClr val="000000">
                      <a:alpha val="43137"/>
                    </a:srgbClr>
                  </a:outerShdw>
                </a:effectLst>
              </a:rPr>
              <a:t>. The only protection was to embrace a </a:t>
            </a:r>
            <a:r>
              <a:rPr lang="en-PH" sz="4000" i="1" dirty="0">
                <a:solidFill>
                  <a:schemeClr val="bg1"/>
                </a:solidFill>
                <a:effectLst>
                  <a:outerShdw blurRad="38100" dist="38100" dir="2700000" algn="tl">
                    <a:srgbClr val="000000">
                      <a:alpha val="43137"/>
                    </a:srgbClr>
                  </a:outerShdw>
                </a:effectLst>
              </a:rPr>
              <a:t>spirituality based on prayer, asceticism, mortification, and a withdrawal from engagement with the world.</a:t>
            </a:r>
            <a:endParaRPr lang="en-US" sz="4000" dirty="0">
              <a:solidFill>
                <a:srgbClr val="FFFF00"/>
              </a:solidFill>
              <a:effectLst>
                <a:outerShdw blurRad="38100" dist="38100" dir="2700000" algn="tl">
                  <a:srgbClr val="000000">
                    <a:alpha val="43137"/>
                  </a:srgbClr>
                </a:outerShdw>
              </a:effectLst>
            </a:endParaRPr>
          </a:p>
        </p:txBody>
      </p:sp>
      <p:sp>
        <p:nvSpPr>
          <p:cNvPr id="3" name="TextBox 2"/>
          <p:cNvSpPr txBox="1"/>
          <p:nvPr/>
        </p:nvSpPr>
        <p:spPr>
          <a:xfrm>
            <a:off x="685800" y="5486400"/>
            <a:ext cx="8229600" cy="707886"/>
          </a:xfrm>
          <a:prstGeom prst="rect">
            <a:avLst/>
          </a:prstGeom>
          <a:noFill/>
        </p:spPr>
        <p:txBody>
          <a:bodyPr wrap="square" rtlCol="0">
            <a:spAutoFit/>
          </a:bodyPr>
          <a:lstStyle/>
          <a:p>
            <a:pPr algn="r"/>
            <a:r>
              <a:rPr lang="en-PH" sz="4000" b="1" i="1" dirty="0">
                <a:solidFill>
                  <a:schemeClr val="bg1"/>
                </a:solidFill>
                <a:effectLst>
                  <a:glow rad="101600">
                    <a:srgbClr val="FF33CC">
                      <a:alpha val="60000"/>
                    </a:srgbClr>
                  </a:glow>
                  <a:outerShdw blurRad="38100" dist="38100" dir="2700000" algn="tl">
                    <a:srgbClr val="000000">
                      <a:alpha val="43137"/>
                    </a:srgbClr>
                  </a:outerShdw>
                </a:effectLst>
              </a:rPr>
              <a:t>Creation</a:t>
            </a:r>
            <a:r>
              <a:rPr lang="en-PH" sz="4000" dirty="0">
                <a:solidFill>
                  <a:srgbClr val="FFFF00"/>
                </a:solidFill>
                <a:effectLst>
                  <a:outerShdw blurRad="38100" dist="38100" dir="2700000" algn="tl">
                    <a:srgbClr val="000000">
                      <a:alpha val="43137"/>
                    </a:srgbClr>
                  </a:outerShdw>
                </a:effectLst>
              </a:rPr>
              <a:t>, </a:t>
            </a:r>
            <a:r>
              <a:rPr lang="en-PH" sz="4000" dirty="0">
                <a:solidFill>
                  <a:schemeClr val="bg1"/>
                </a:solidFill>
                <a:effectLst>
                  <a:outerShdw blurRad="38100" dist="38100" dir="2700000" algn="tl">
                    <a:srgbClr val="000000">
                      <a:alpha val="43137"/>
                    </a:srgbClr>
                  </a:outerShdw>
                </a:effectLst>
              </a:rPr>
              <a:t>as such, </a:t>
            </a:r>
            <a:r>
              <a:rPr lang="en-PH" sz="4000" b="1" i="1" dirty="0">
                <a:solidFill>
                  <a:schemeClr val="bg1"/>
                </a:solidFill>
                <a:effectLst>
                  <a:glow rad="101600">
                    <a:srgbClr val="FF33CC">
                      <a:alpha val="60000"/>
                    </a:srgbClr>
                  </a:glow>
                  <a:outerShdw blurRad="38100" dist="38100" dir="2700000" algn="tl">
                    <a:srgbClr val="000000">
                      <a:alpha val="43137"/>
                    </a:srgbClr>
                  </a:outerShdw>
                </a:effectLst>
              </a:rPr>
              <a:t>had no value</a:t>
            </a:r>
            <a:r>
              <a:rPr lang="en-PH" sz="4000" dirty="0">
                <a:solidFill>
                  <a:srgbClr val="FFFF00"/>
                </a:solidFill>
                <a:effectLst>
                  <a:outerShdw blurRad="38100" dist="38100" dir="2700000" algn="tl">
                    <a:srgbClr val="000000">
                      <a:alpha val="43137"/>
                    </a:srgbClr>
                  </a:outerShdw>
                </a:effectLst>
              </a:rPr>
              <a:t>. </a:t>
            </a:r>
            <a:endParaRPr lang="en-US" sz="4000" dirty="0">
              <a:solidFill>
                <a:srgbClr val="FFFF00"/>
              </a:solidFill>
              <a:effectLst>
                <a:outerShdw blurRad="38100" dist="38100" dir="2700000" algn="tl">
                  <a:srgbClr val="000000">
                    <a:alpha val="43137"/>
                  </a:srgbClr>
                </a:outerShdw>
              </a:effectLst>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381000"/>
            <a:ext cx="8305800" cy="2554545"/>
          </a:xfrm>
          <a:prstGeom prst="rect">
            <a:avLst/>
          </a:prstGeom>
          <a:noFill/>
        </p:spPr>
        <p:txBody>
          <a:bodyPr wrap="square" rtlCol="0">
            <a:spAutoFit/>
          </a:bodyPr>
          <a:lstStyle/>
          <a:p>
            <a:r>
              <a:rPr lang="en-PH" sz="4000" dirty="0">
                <a:solidFill>
                  <a:schemeClr val="bg1"/>
                </a:solidFill>
                <a:effectLst>
                  <a:outerShdw blurRad="38100" dist="38100" dir="2700000" algn="tl">
                    <a:srgbClr val="000000">
                      <a:alpha val="43137"/>
                    </a:srgbClr>
                  </a:outerShdw>
                </a:effectLst>
              </a:rPr>
              <a:t>Concern for creation was further diminished by the Reformation’s almost exclusive focus on human salvation. </a:t>
            </a:r>
            <a:endParaRPr lang="en-US" sz="4000" dirty="0">
              <a:solidFill>
                <a:schemeClr val="bg1"/>
              </a:solidFill>
              <a:effectLst>
                <a:outerShdw blurRad="38100" dist="38100" dir="2700000" algn="tl">
                  <a:srgbClr val="000000">
                    <a:alpha val="43137"/>
                  </a:srgbClr>
                </a:outerShdw>
              </a:effectLst>
            </a:endParaRPr>
          </a:p>
        </p:txBody>
      </p:sp>
      <p:pic>
        <p:nvPicPr>
          <p:cNvPr id="3" name="Picture 2" descr="Reformation.jpg"/>
          <p:cNvPicPr>
            <a:picLocks noChangeAspect="1"/>
          </p:cNvPicPr>
          <p:nvPr/>
        </p:nvPicPr>
        <p:blipFill>
          <a:blip r:embed="rId2" cstate="email"/>
          <a:stretch>
            <a:fillRect/>
          </a:stretch>
        </p:blipFill>
        <p:spPr>
          <a:xfrm>
            <a:off x="2895600" y="2667000"/>
            <a:ext cx="5181600" cy="3886200"/>
          </a:xfrm>
          <a:prstGeom prst="rect">
            <a:avLst/>
          </a:prstGeom>
        </p:spPr>
      </p:pic>
    </p:spTree>
  </p:cSld>
  <p:clrMapOvr>
    <a:masterClrMapping/>
  </p:clrMapOvr>
  <p:transition spd="med">
    <p:wipe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381000"/>
            <a:ext cx="7772400" cy="3170099"/>
          </a:xfrm>
          <a:prstGeom prst="rect">
            <a:avLst/>
          </a:prstGeom>
          <a:noFill/>
        </p:spPr>
        <p:txBody>
          <a:bodyPr wrap="square" rtlCol="0">
            <a:spAutoFit/>
          </a:bodyPr>
          <a:lstStyle/>
          <a:p>
            <a:r>
              <a:rPr lang="en-PH" sz="4000" dirty="0">
                <a:solidFill>
                  <a:schemeClr val="bg1"/>
                </a:solidFill>
                <a:effectLst>
                  <a:outerShdw blurRad="38100" dist="38100" dir="2700000" algn="tl">
                    <a:srgbClr val="000000">
                      <a:alpha val="43137"/>
                    </a:srgbClr>
                  </a:outerShdw>
                </a:effectLst>
              </a:rPr>
              <a:t>The </a:t>
            </a:r>
            <a:r>
              <a:rPr lang="en-PH" sz="4000" dirty="0">
                <a:solidFill>
                  <a:srgbClr val="FFFF00"/>
                </a:solidFill>
                <a:effectLst>
                  <a:outerShdw blurRad="38100" dist="38100" dir="2700000" algn="tl">
                    <a:srgbClr val="000000">
                      <a:alpha val="43137"/>
                    </a:srgbClr>
                  </a:outerShdw>
                </a:effectLst>
              </a:rPr>
              <a:t>negative attitude to creation </a:t>
            </a:r>
            <a:r>
              <a:rPr lang="en-PH" sz="4000" dirty="0">
                <a:solidFill>
                  <a:schemeClr val="bg1"/>
                </a:solidFill>
                <a:effectLst>
                  <a:outerShdw blurRad="38100" dist="38100" dir="2700000" algn="tl">
                    <a:srgbClr val="000000">
                      <a:alpha val="43137"/>
                    </a:srgbClr>
                  </a:outerShdw>
                </a:effectLst>
              </a:rPr>
              <a:t>was also present in the missal of Pope Pius V, which was used right up to the Second Vatican Council. </a:t>
            </a:r>
            <a:endParaRPr lang="en-US" sz="4000" dirty="0">
              <a:solidFill>
                <a:schemeClr val="bg1"/>
              </a:solidFill>
              <a:effectLst>
                <a:outerShdw blurRad="38100" dist="38100" dir="2700000" algn="tl">
                  <a:srgbClr val="000000">
                    <a:alpha val="43137"/>
                  </a:srgbClr>
                </a:outerShdw>
              </a:effectLst>
            </a:endParaRPr>
          </a:p>
        </p:txBody>
      </p:sp>
      <p:pic>
        <p:nvPicPr>
          <p:cNvPr id="3" name="Picture 2" descr="Missale_Romanum_Pustet.jpg"/>
          <p:cNvPicPr>
            <a:picLocks noChangeAspect="1"/>
          </p:cNvPicPr>
          <p:nvPr/>
        </p:nvPicPr>
        <p:blipFill>
          <a:blip r:embed="rId2" cstate="email"/>
          <a:stretch>
            <a:fillRect/>
          </a:stretch>
        </p:blipFill>
        <p:spPr>
          <a:xfrm>
            <a:off x="2971800" y="3048000"/>
            <a:ext cx="5257800" cy="3359030"/>
          </a:xfrm>
          <a:prstGeom prst="rect">
            <a:avLst/>
          </a:prstGeom>
        </p:spPr>
      </p:pic>
    </p:spTree>
  </p:cSld>
  <p:clrMapOvr>
    <a:masterClrMapping/>
  </p:clrMapOvr>
  <p:transition spd="med">
    <p:wipe dir="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66800" y="865287"/>
            <a:ext cx="7772400" cy="5078313"/>
          </a:xfrm>
          <a:prstGeom prst="rect">
            <a:avLst/>
          </a:prstGeom>
          <a:noFill/>
        </p:spPr>
        <p:txBody>
          <a:bodyPr wrap="square" rtlCol="0">
            <a:spAutoFit/>
          </a:bodyPr>
          <a:lstStyle/>
          <a:p>
            <a:r>
              <a:rPr lang="en-PH" sz="4000" dirty="0">
                <a:solidFill>
                  <a:schemeClr val="bg1"/>
                </a:solidFill>
                <a:effectLst>
                  <a:outerShdw blurRad="38100" dist="38100" dir="2700000" algn="tl">
                    <a:srgbClr val="000000">
                      <a:alpha val="43137"/>
                    </a:srgbClr>
                  </a:outerShdw>
                </a:effectLst>
              </a:rPr>
              <a:t>The post-communion prayer during Advent read as follows, </a:t>
            </a:r>
          </a:p>
          <a:p>
            <a:endParaRPr lang="en-PH" sz="20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a:p>
            <a:r>
              <a:rPr lang="en-PH" sz="4400"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a:t>
            </a:r>
            <a:r>
              <a:rPr lang="en-PH" sz="4400" i="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Domine</a:t>
            </a:r>
            <a:r>
              <a:rPr lang="en-PH" sz="4400" i="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PH" sz="4400" i="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doceas</a:t>
            </a:r>
            <a:r>
              <a:rPr lang="en-PH" sz="4400" i="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PH" sz="4400" i="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nos</a:t>
            </a:r>
            <a:r>
              <a:rPr lang="en-PH" sz="4400" i="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PH" sz="4400" i="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terrena</a:t>
            </a:r>
            <a:r>
              <a:rPr lang="en-PH" sz="4400" i="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PH" sz="4400" i="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despicere</a:t>
            </a:r>
            <a:r>
              <a:rPr lang="en-PH" sz="4400" i="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et amara </a:t>
            </a:r>
            <a:r>
              <a:rPr lang="en-PH" sz="4400" i="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celestia</a:t>
            </a:r>
            <a:r>
              <a:rPr lang="en-PH" sz="4400"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a:t>
            </a:r>
            <a:r>
              <a:rPr lang="en-PH" sz="4000" dirty="0">
                <a:solidFill>
                  <a:srgbClr val="FFFF00"/>
                </a:solidFill>
                <a:effectLst>
                  <a:outerShdw blurRad="38100" dist="38100" dir="2700000" algn="tl">
                    <a:srgbClr val="000000">
                      <a:alpha val="43137"/>
                    </a:srgbClr>
                  </a:outerShdw>
                </a:effectLst>
              </a:rPr>
              <a:t> </a:t>
            </a:r>
          </a:p>
          <a:p>
            <a:endParaRPr lang="en-PH" sz="2000" dirty="0">
              <a:solidFill>
                <a:schemeClr val="bg1"/>
              </a:solidFill>
              <a:effectLst>
                <a:outerShdw blurRad="38100" dist="38100" dir="2700000" algn="tl">
                  <a:srgbClr val="000000">
                    <a:alpha val="43137"/>
                  </a:srgbClr>
                </a:outerShdw>
              </a:effectLst>
              <a:latin typeface="Lucida Sans" pitchFamily="34" charset="0"/>
            </a:endParaRPr>
          </a:p>
          <a:p>
            <a:r>
              <a:rPr lang="en-PH" sz="3600" dirty="0">
                <a:solidFill>
                  <a:schemeClr val="bg1"/>
                </a:solidFill>
                <a:effectLst>
                  <a:outerShdw blurRad="38100" dist="38100" dir="2700000" algn="tl">
                    <a:srgbClr val="000000">
                      <a:alpha val="43137"/>
                    </a:srgbClr>
                  </a:outerShdw>
                </a:effectLst>
                <a:latin typeface="Lucida Sans" pitchFamily="34" charset="0"/>
              </a:rPr>
              <a:t>(“Lord, teach us to despise the things of earth, and to love the things of heaven.”)</a:t>
            </a:r>
            <a:endParaRPr lang="en-US" sz="4000" dirty="0">
              <a:solidFill>
                <a:schemeClr val="bg1"/>
              </a:solidFill>
              <a:effectLst>
                <a:outerShdw blurRad="38100" dist="38100" dir="2700000" algn="tl">
                  <a:srgbClr val="000000">
                    <a:alpha val="43137"/>
                  </a:srgbClr>
                </a:outerShdw>
              </a:effectLst>
              <a:latin typeface="Lucida Sans" pitchFamily="34"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edge">
                                      <p:cBhvr>
                                        <p:cTn id="7" dur="2000"/>
                                        <p:tgtEl>
                                          <p:spTgt spid="3">
                                            <p:txEl>
                                              <p:pRg st="2" end="2"/>
                                            </p:txEl>
                                          </p:spTgt>
                                        </p:tgtEl>
                                      </p:cBhvr>
                                    </p:animEffect>
                                  </p:childTnLst>
                                </p:cTn>
                              </p:par>
                            </p:childTnLst>
                          </p:cTn>
                        </p:par>
                        <p:par>
                          <p:cTn id="8" fill="hold">
                            <p:stCondLst>
                              <p:cond delay="2000"/>
                            </p:stCondLst>
                            <p:childTnLst>
                              <p:par>
                                <p:cTn id="9" presetID="20" presetClass="entr" presetSubtype="0" fill="hold" nodeType="after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Effect transition="in" filter="wedge">
                                      <p:cBhvr>
                                        <p:cTn id="11"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04800"/>
            <a:ext cx="4800600" cy="5632311"/>
          </a:xfrm>
          <a:prstGeom prst="rect">
            <a:avLst/>
          </a:prstGeom>
          <a:noFill/>
        </p:spPr>
        <p:txBody>
          <a:bodyPr wrap="square" rtlCol="0">
            <a:spAutoFit/>
          </a:bodyPr>
          <a:lstStyle/>
          <a:p>
            <a:r>
              <a:rPr lang="en-PH" sz="4000" dirty="0">
                <a:solidFill>
                  <a:schemeClr val="bg1"/>
                </a:solidFill>
                <a:effectLst>
                  <a:outerShdw blurRad="38100" dist="38100" dir="2700000" algn="tl">
                    <a:srgbClr val="000000">
                      <a:alpha val="43137"/>
                    </a:srgbClr>
                  </a:outerShdw>
                </a:effectLst>
              </a:rPr>
              <a:t>The same lack of appreciation for the beauty and value of creation is expressed in the prayer </a:t>
            </a:r>
            <a:r>
              <a:rPr lang="en-PH" sz="4000" i="1" dirty="0">
                <a:solidFill>
                  <a:srgbClr val="FFCC99"/>
                </a:solidFill>
                <a:effectLst>
                  <a:outerShdw blurRad="38100" dist="38100" dir="2700000" algn="tl">
                    <a:srgbClr val="000000">
                      <a:alpha val="43137"/>
                    </a:srgbClr>
                  </a:outerShdw>
                </a:effectLst>
              </a:rPr>
              <a:t>Salve Regina </a:t>
            </a:r>
            <a:r>
              <a:rPr lang="en-PH" sz="4000" dirty="0">
                <a:solidFill>
                  <a:schemeClr val="bg1"/>
                </a:solidFill>
                <a:effectLst>
                  <a:outerShdw blurRad="38100" dist="38100" dir="2700000" algn="tl">
                    <a:srgbClr val="000000">
                      <a:alpha val="43137"/>
                    </a:srgbClr>
                  </a:outerShdw>
                </a:effectLst>
              </a:rPr>
              <a:t>which refers to the condition of human beings in this life, </a:t>
            </a:r>
            <a:endParaRPr lang="en-US" sz="4000" dirty="0">
              <a:solidFill>
                <a:schemeClr val="bg1"/>
              </a:solidFill>
              <a:effectLst>
                <a:outerShdw blurRad="38100" dist="38100" dir="2700000" algn="tl">
                  <a:srgbClr val="000000">
                    <a:alpha val="43137"/>
                  </a:srgbClr>
                </a:outerShdw>
              </a:effectLst>
            </a:endParaRPr>
          </a:p>
        </p:txBody>
      </p:sp>
      <p:pic>
        <p:nvPicPr>
          <p:cNvPr id="4" name="Picture 3" descr="salve_regina_by_aodhagain-d38i0l3.jpg"/>
          <p:cNvPicPr>
            <a:picLocks noChangeAspect="1"/>
          </p:cNvPicPr>
          <p:nvPr/>
        </p:nvPicPr>
        <p:blipFill>
          <a:blip r:embed="rId2" cstate="email"/>
          <a:stretch>
            <a:fillRect/>
          </a:stretch>
        </p:blipFill>
        <p:spPr>
          <a:xfrm>
            <a:off x="5638800" y="152400"/>
            <a:ext cx="2895600" cy="3899659"/>
          </a:xfrm>
          <a:prstGeom prst="rect">
            <a:avLst/>
          </a:prstGeom>
        </p:spPr>
      </p:pic>
      <p:sp>
        <p:nvSpPr>
          <p:cNvPr id="5" name="TextBox 4"/>
          <p:cNvSpPr txBox="1"/>
          <p:nvPr/>
        </p:nvSpPr>
        <p:spPr>
          <a:xfrm>
            <a:off x="5638800" y="4038600"/>
            <a:ext cx="2895600" cy="2554545"/>
          </a:xfrm>
          <a:prstGeom prst="rect">
            <a:avLst/>
          </a:prstGeom>
          <a:noFill/>
        </p:spPr>
        <p:txBody>
          <a:bodyPr wrap="square" rtlCol="0">
            <a:spAutoFit/>
          </a:bodyPr>
          <a:lstStyle/>
          <a:p>
            <a:pPr algn="ctr"/>
            <a:r>
              <a:rPr lang="en-PH" sz="4000" b="1" i="1" dirty="0">
                <a:solidFill>
                  <a:srgbClr val="FFCC99"/>
                </a:solidFill>
                <a:effectLst>
                  <a:outerShdw blurRad="38100" dist="38100" dir="2700000" algn="tl">
                    <a:srgbClr val="000000">
                      <a:alpha val="43137"/>
                    </a:srgbClr>
                  </a:outerShdw>
                </a:effectLst>
                <a:latin typeface="Times New Roman" pitchFamily="18" charset="0"/>
                <a:cs typeface="Times New Roman" pitchFamily="18" charset="0"/>
              </a:rPr>
              <a:t>“mourning and weeping in this valley of tears.”</a:t>
            </a:r>
            <a:endParaRPr lang="en-US" sz="4000" b="1" i="1" dirty="0">
              <a:solidFill>
                <a:srgbClr val="FFCC99"/>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381000"/>
            <a:ext cx="7848600" cy="2554545"/>
          </a:xfrm>
          <a:prstGeom prst="rect">
            <a:avLst/>
          </a:prstGeom>
          <a:noFill/>
        </p:spPr>
        <p:txBody>
          <a:bodyPr wrap="square" rtlCol="0">
            <a:spAutoFit/>
          </a:bodyPr>
          <a:lstStyle/>
          <a:p>
            <a:r>
              <a:rPr lang="en-PH" sz="4000" dirty="0">
                <a:solidFill>
                  <a:schemeClr val="bg1"/>
                </a:solidFill>
                <a:effectLst>
                  <a:outerShdw blurRad="38100" dist="38100" dir="2700000" algn="tl">
                    <a:srgbClr val="000000">
                      <a:alpha val="43137"/>
                    </a:srgbClr>
                  </a:outerShdw>
                </a:effectLst>
              </a:rPr>
              <a:t>If our true home is in heaven and this world is just a valley of tears, </a:t>
            </a:r>
            <a:r>
              <a:rPr lang="en-PH" sz="4000" b="1" dirty="0">
                <a:solidFill>
                  <a:schemeClr val="bg1"/>
                </a:solidFill>
                <a:effectLst>
                  <a:outerShdw blurRad="38100" dist="38100" dir="2700000" algn="tl">
                    <a:srgbClr val="000000">
                      <a:alpha val="43137"/>
                    </a:srgbClr>
                  </a:outerShdw>
                </a:effectLst>
              </a:rPr>
              <a:t>all our energies need to be devoted to our interior life. </a:t>
            </a:r>
            <a:endParaRPr lang="en-US" sz="4000" b="1" dirty="0">
              <a:solidFill>
                <a:schemeClr val="bg1"/>
              </a:solidFill>
              <a:effectLst>
                <a:outerShdw blurRad="38100" dist="38100" dir="2700000" algn="tl">
                  <a:srgbClr val="000000">
                    <a:alpha val="43137"/>
                  </a:srgbClr>
                </a:outerShdw>
              </a:effectLst>
            </a:endParaRPr>
          </a:p>
        </p:txBody>
      </p:sp>
      <p:pic>
        <p:nvPicPr>
          <p:cNvPr id="4" name="Picture 3" descr="sadness1-1024x544.jpg"/>
          <p:cNvPicPr>
            <a:picLocks noChangeAspect="1"/>
          </p:cNvPicPr>
          <p:nvPr/>
        </p:nvPicPr>
        <p:blipFill>
          <a:blip r:embed="rId2" cstate="email"/>
          <a:stretch>
            <a:fillRect/>
          </a:stretch>
        </p:blipFill>
        <p:spPr>
          <a:xfrm>
            <a:off x="1107142" y="2971800"/>
            <a:ext cx="6741458" cy="3581400"/>
          </a:xfrm>
          <a:prstGeom prst="rect">
            <a:avLst/>
          </a:prstGeom>
          <a:effectLst>
            <a:softEdge rad="635000"/>
          </a:effec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381000"/>
            <a:ext cx="3962400" cy="5632311"/>
          </a:xfrm>
          <a:prstGeom prst="rect">
            <a:avLst/>
          </a:prstGeom>
          <a:noFill/>
        </p:spPr>
        <p:txBody>
          <a:bodyPr wrap="square" rtlCol="0">
            <a:spAutoFit/>
          </a:bodyPr>
          <a:lstStyle/>
          <a:p>
            <a:r>
              <a:rPr lang="en-PH" sz="4000" dirty="0">
                <a:solidFill>
                  <a:schemeClr val="bg1"/>
                </a:solidFill>
                <a:effectLst>
                  <a:outerShdw blurRad="38100" dist="38100" dir="2700000" algn="tl">
                    <a:srgbClr val="000000">
                      <a:alpha val="43137"/>
                    </a:srgbClr>
                  </a:outerShdw>
                </a:effectLst>
              </a:rPr>
              <a:t>In the Catholic Church, </a:t>
            </a:r>
            <a:r>
              <a:rPr lang="en-PH" sz="4000" b="1" dirty="0">
                <a:solidFill>
                  <a:srgbClr val="FFFF00"/>
                </a:solidFill>
                <a:effectLst>
                  <a:outerShdw blurRad="38100" dist="38100" dir="2700000" algn="tl">
                    <a:srgbClr val="000000">
                      <a:alpha val="43137"/>
                    </a:srgbClr>
                  </a:outerShdw>
                </a:effectLst>
              </a:rPr>
              <a:t>Jansenism</a:t>
            </a:r>
            <a:r>
              <a:rPr lang="en-PH" sz="4000" dirty="0">
                <a:solidFill>
                  <a:schemeClr val="bg1"/>
                </a:solidFill>
                <a:effectLst>
                  <a:outerShdw blurRad="38100" dist="38100" dir="2700000" algn="tl">
                    <a:srgbClr val="000000">
                      <a:alpha val="43137"/>
                    </a:srgbClr>
                  </a:outerShdw>
                </a:effectLst>
              </a:rPr>
              <a:t>, an important theological movement in France in the 17</a:t>
            </a:r>
            <a:r>
              <a:rPr lang="en-PH" sz="4000" baseline="30000" dirty="0">
                <a:solidFill>
                  <a:schemeClr val="bg1"/>
                </a:solidFill>
                <a:effectLst>
                  <a:outerShdw blurRad="38100" dist="38100" dir="2700000" algn="tl">
                    <a:srgbClr val="000000">
                      <a:alpha val="43137"/>
                    </a:srgbClr>
                  </a:outerShdw>
                </a:effectLst>
              </a:rPr>
              <a:t>th</a:t>
            </a:r>
            <a:r>
              <a:rPr lang="en-PH" sz="4000" dirty="0">
                <a:solidFill>
                  <a:schemeClr val="bg1"/>
                </a:solidFill>
                <a:effectLst>
                  <a:outerShdw blurRad="38100" dist="38100" dir="2700000" algn="tl">
                    <a:srgbClr val="000000">
                      <a:alpha val="43137"/>
                    </a:srgbClr>
                  </a:outerShdw>
                </a:effectLst>
              </a:rPr>
              <a:t> and 18</a:t>
            </a:r>
            <a:r>
              <a:rPr lang="en-PH" sz="4000" baseline="30000" dirty="0">
                <a:solidFill>
                  <a:schemeClr val="bg1"/>
                </a:solidFill>
                <a:effectLst>
                  <a:outerShdw blurRad="38100" dist="38100" dir="2700000" algn="tl">
                    <a:srgbClr val="000000">
                      <a:alpha val="43137"/>
                    </a:srgbClr>
                  </a:outerShdw>
                </a:effectLst>
              </a:rPr>
              <a:t>th</a:t>
            </a:r>
            <a:r>
              <a:rPr lang="en-PH" sz="4000" dirty="0">
                <a:solidFill>
                  <a:schemeClr val="bg1"/>
                </a:solidFill>
                <a:effectLst>
                  <a:outerShdw blurRad="38100" dist="38100" dir="2700000" algn="tl">
                    <a:srgbClr val="000000">
                      <a:alpha val="43137"/>
                    </a:srgbClr>
                  </a:outerShdw>
                </a:effectLst>
              </a:rPr>
              <a:t> centuries, </a:t>
            </a:r>
            <a:endParaRPr lang="en-US" sz="4000" dirty="0">
              <a:solidFill>
                <a:schemeClr val="bg1"/>
              </a:solidFill>
              <a:effectLst>
                <a:outerShdw blurRad="38100" dist="38100" dir="2700000" algn="tl">
                  <a:srgbClr val="000000">
                    <a:alpha val="43137"/>
                  </a:srgbClr>
                </a:outerShdw>
              </a:effectLst>
            </a:endParaRPr>
          </a:p>
        </p:txBody>
      </p:sp>
      <p:pic>
        <p:nvPicPr>
          <p:cNvPr id="3" name="Picture 2" descr="Jansen.jpg"/>
          <p:cNvPicPr>
            <a:picLocks noChangeAspect="1"/>
          </p:cNvPicPr>
          <p:nvPr/>
        </p:nvPicPr>
        <p:blipFill>
          <a:blip r:embed="rId2" cstate="email"/>
          <a:stretch>
            <a:fillRect/>
          </a:stretch>
        </p:blipFill>
        <p:spPr>
          <a:xfrm>
            <a:off x="4953000" y="228600"/>
            <a:ext cx="3602736" cy="3596640"/>
          </a:xfrm>
          <a:prstGeom prst="ellipse">
            <a:avLst/>
          </a:prstGeom>
        </p:spPr>
      </p:pic>
      <p:sp>
        <p:nvSpPr>
          <p:cNvPr id="4" name="TextBox 3"/>
          <p:cNvSpPr txBox="1"/>
          <p:nvPr/>
        </p:nvSpPr>
        <p:spPr>
          <a:xfrm>
            <a:off x="4343400" y="3962400"/>
            <a:ext cx="4419600" cy="2554545"/>
          </a:xfrm>
          <a:prstGeom prst="rect">
            <a:avLst/>
          </a:prstGeom>
          <a:noFill/>
        </p:spPr>
        <p:txBody>
          <a:bodyPr wrap="square" rtlCol="0">
            <a:spAutoFit/>
          </a:bodyPr>
          <a:lstStyle/>
          <a:p>
            <a:pPr algn="r"/>
            <a:r>
              <a:rPr lang="en-PH" sz="4000" dirty="0">
                <a:solidFill>
                  <a:schemeClr val="bg1"/>
                </a:solidFill>
                <a:effectLst>
                  <a:glow rad="101600">
                    <a:srgbClr val="7030A0">
                      <a:alpha val="60000"/>
                    </a:srgbClr>
                  </a:glow>
                  <a:outerShdw blurRad="38100" dist="38100" dir="2700000" algn="tl">
                    <a:srgbClr val="000000">
                      <a:alpha val="43137"/>
                    </a:srgbClr>
                  </a:outerShdw>
                </a:effectLst>
              </a:rPr>
              <a:t>paid little attention to the importance of creation in the life of the believer. </a:t>
            </a:r>
            <a:endParaRPr lang="en-US" sz="4000" dirty="0">
              <a:solidFill>
                <a:schemeClr val="bg1"/>
              </a:solidFill>
              <a:effectLst>
                <a:glow rad="101600">
                  <a:srgbClr val="7030A0">
                    <a:alpha val="60000"/>
                  </a:srgbClr>
                </a:glow>
                <a:outerShdw blurRad="38100" dist="38100" dir="2700000" algn="tl">
                  <a:srgbClr val="000000">
                    <a:alpha val="43137"/>
                  </a:srgbClr>
                </a:outerShdw>
              </a:effectLst>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533400"/>
            <a:ext cx="8229600" cy="5632311"/>
          </a:xfrm>
          <a:prstGeom prst="rect">
            <a:avLst/>
          </a:prstGeom>
          <a:noFill/>
        </p:spPr>
        <p:txBody>
          <a:bodyPr wrap="square" rtlCol="0">
            <a:spAutoFit/>
          </a:bodyPr>
          <a:lstStyle/>
          <a:p>
            <a:r>
              <a:rPr lang="en-PH" sz="4000" dirty="0">
                <a:solidFill>
                  <a:schemeClr val="bg1"/>
                </a:solidFill>
                <a:effectLst>
                  <a:outerShdw blurRad="38100" dist="38100" dir="2700000" algn="tl">
                    <a:srgbClr val="000000">
                      <a:alpha val="43137"/>
                    </a:srgbClr>
                  </a:outerShdw>
                </a:effectLst>
              </a:rPr>
              <a:t>Their teaching focused again on </a:t>
            </a:r>
            <a:r>
              <a:rPr lang="en-PH" sz="4000" b="1" dirty="0">
                <a:solidFill>
                  <a:srgbClr val="FF99FF"/>
                </a:solidFill>
                <a:effectLst>
                  <a:outerShdw blurRad="38100" dist="38100" dir="2700000" algn="tl">
                    <a:srgbClr val="000000">
                      <a:alpha val="43137"/>
                    </a:srgbClr>
                  </a:outerShdw>
                </a:effectLst>
              </a:rPr>
              <a:t>original sin</a:t>
            </a:r>
            <a:r>
              <a:rPr lang="en-PH" sz="4000" b="1" dirty="0">
                <a:solidFill>
                  <a:schemeClr val="bg1"/>
                </a:solidFill>
                <a:effectLst>
                  <a:outerShdw blurRad="38100" dist="38100" dir="2700000" algn="tl">
                    <a:srgbClr val="000000">
                      <a:alpha val="43137"/>
                    </a:srgbClr>
                  </a:outerShdw>
                </a:effectLst>
              </a:rPr>
              <a:t>, </a:t>
            </a:r>
            <a:r>
              <a:rPr lang="en-PH" sz="4000" b="1" dirty="0">
                <a:solidFill>
                  <a:srgbClr val="FFFF00"/>
                </a:solidFill>
                <a:effectLst>
                  <a:outerShdw blurRad="38100" dist="38100" dir="2700000" algn="tl">
                    <a:srgbClr val="000000">
                      <a:alpha val="43137"/>
                    </a:srgbClr>
                  </a:outerShdw>
                </a:effectLst>
              </a:rPr>
              <a:t>human depravity</a:t>
            </a:r>
            <a:r>
              <a:rPr lang="en-PH" sz="4000" b="1" dirty="0">
                <a:solidFill>
                  <a:schemeClr val="bg1"/>
                </a:solidFill>
                <a:effectLst>
                  <a:outerShdw blurRad="38100" dist="38100" dir="2700000" algn="tl">
                    <a:srgbClr val="000000">
                      <a:alpha val="43137"/>
                    </a:srgbClr>
                  </a:outerShdw>
                </a:effectLst>
              </a:rPr>
              <a:t>, the necessity of divine grace, and </a:t>
            </a:r>
            <a:r>
              <a:rPr lang="en-PH" sz="4000" b="1" dirty="0">
                <a:solidFill>
                  <a:srgbClr val="99FF33"/>
                </a:solidFill>
                <a:effectLst>
                  <a:outerShdw blurRad="38100" dist="38100" dir="2700000" algn="tl">
                    <a:srgbClr val="000000">
                      <a:alpha val="43137"/>
                    </a:srgbClr>
                  </a:outerShdw>
                </a:effectLst>
              </a:rPr>
              <a:t>predestination</a:t>
            </a:r>
            <a:r>
              <a:rPr lang="en-PH" sz="4000" dirty="0">
                <a:solidFill>
                  <a:schemeClr val="bg1"/>
                </a:solidFill>
                <a:effectLst>
                  <a:outerShdw blurRad="38100" dist="38100" dir="2700000" algn="tl">
                    <a:srgbClr val="000000">
                      <a:alpha val="43137"/>
                    </a:srgbClr>
                  </a:outerShdw>
                </a:effectLst>
              </a:rPr>
              <a:t>. Though condemned by Pope Clement IX and Pope Clement XI, ideas tinged with Jansenism made it </a:t>
            </a:r>
            <a:r>
              <a:rPr lang="en-PH" sz="4000" b="1" i="1" dirty="0">
                <a:solidFill>
                  <a:schemeClr val="bg1"/>
                </a:solidFill>
                <a:effectLst>
                  <a:outerShdw blurRad="38100" dist="38100" dir="2700000" algn="tl">
                    <a:srgbClr val="000000">
                      <a:alpha val="43137"/>
                    </a:srgbClr>
                  </a:outerShdw>
                </a:effectLst>
              </a:rPr>
              <a:t>difficult to highlight the revelatory aspect of creation.</a:t>
            </a:r>
            <a:endParaRPr lang="en-US" sz="4000" b="1" i="1" dirty="0">
              <a:solidFill>
                <a:schemeClr val="bg1"/>
              </a:solidFill>
              <a:effectLst>
                <a:outerShdw blurRad="38100" dist="38100" dir="2700000" algn="tl">
                  <a:srgbClr val="000000">
                    <a:alpha val="43137"/>
                  </a:srgbClr>
                </a:outerShdw>
              </a:effectLst>
            </a:endParaRPr>
          </a:p>
        </p:txBody>
      </p:sp>
    </p:spTree>
  </p:cSld>
  <p:clrMapOvr>
    <a:masterClrMapping/>
  </p:clrMapOvr>
  <p:transition spd="med">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3459301"/>
            <a:ext cx="8153400" cy="3170099"/>
          </a:xfrm>
          <a:prstGeom prst="rect">
            <a:avLst/>
          </a:prstGeom>
          <a:noFill/>
        </p:spPr>
        <p:txBody>
          <a:bodyPr wrap="square" rtlCol="0">
            <a:spAutoFit/>
          </a:bodyPr>
          <a:lstStyle/>
          <a:p>
            <a:r>
              <a:rPr lang="en-US" sz="4000" dirty="0">
                <a:solidFill>
                  <a:srgbClr val="FFFF00"/>
                </a:solidFill>
                <a:effectLst>
                  <a:outerShdw blurRad="38100" dist="38100" dir="2700000" algn="tl">
                    <a:srgbClr val="000000">
                      <a:alpha val="43137"/>
                    </a:srgbClr>
                  </a:outerShdw>
                </a:effectLst>
                <a:latin typeface="Comic Sans MS" pitchFamily="66" charset="0"/>
              </a:rPr>
              <a:t>one of the most important documents to come from a pop</a:t>
            </a:r>
            <a:r>
              <a:rPr lang="en-US" sz="4000" dirty="0">
                <a:solidFill>
                  <a:srgbClr val="FFFF00"/>
                </a:solidFill>
                <a:effectLst>
                  <a:outerShdw blurRad="38100" dist="38100" dir="2700000" algn="tl">
                    <a:srgbClr val="000000">
                      <a:alpha val="43137"/>
                    </a:srgbClr>
                  </a:outerShdw>
                </a:effectLst>
              </a:rPr>
              <a:t>e </a:t>
            </a:r>
          </a:p>
          <a:p>
            <a:r>
              <a:rPr lang="en-US" sz="4000" i="1" dirty="0">
                <a:solidFill>
                  <a:schemeClr val="bg1"/>
                </a:solidFill>
                <a:effectLst>
                  <a:outerShdw blurRad="38100" dist="38100" dir="2700000" algn="tl">
                    <a:srgbClr val="000000">
                      <a:alpha val="43137"/>
                    </a:srgbClr>
                  </a:outerShdw>
                </a:effectLst>
              </a:rPr>
              <a:t>in the past one hundred and twenty years </a:t>
            </a:r>
            <a:r>
              <a:rPr lang="en-US" sz="4000" dirty="0">
                <a:solidFill>
                  <a:schemeClr val="bg1"/>
                </a:solidFill>
                <a:effectLst>
                  <a:outerShdw blurRad="38100" dist="38100" dir="2700000" algn="tl">
                    <a:srgbClr val="000000">
                      <a:alpha val="43137"/>
                    </a:srgbClr>
                  </a:outerShdw>
                </a:effectLst>
              </a:rPr>
              <a:t>-- </a:t>
            </a:r>
            <a:r>
              <a:rPr lang="en-US" sz="4000" i="1" dirty="0">
                <a:solidFill>
                  <a:schemeClr val="bg1"/>
                </a:solidFill>
                <a:effectLst>
                  <a:outerShdw blurRad="38100" dist="38100" dir="2700000" algn="tl">
                    <a:srgbClr val="000000">
                      <a:alpha val="43137"/>
                    </a:srgbClr>
                  </a:outerShdw>
                </a:effectLst>
              </a:rPr>
              <a:t>the era of modern Catholic social teaching. </a:t>
            </a:r>
          </a:p>
        </p:txBody>
      </p:sp>
      <p:pic>
        <p:nvPicPr>
          <p:cNvPr id="5" name="Picture 4" descr="ambiente-ilustracaofreepik15614dde_664x373.jpg"/>
          <p:cNvPicPr>
            <a:picLocks noChangeAspect="1"/>
          </p:cNvPicPr>
          <p:nvPr/>
        </p:nvPicPr>
        <p:blipFill>
          <a:blip r:embed="rId2" cstate="email"/>
          <a:srcRect/>
          <a:stretch>
            <a:fillRect/>
          </a:stretch>
        </p:blipFill>
        <p:spPr>
          <a:xfrm>
            <a:off x="4294576" y="198627"/>
            <a:ext cx="4011224" cy="3065956"/>
          </a:xfrm>
          <a:prstGeom prst="rect">
            <a:avLst/>
          </a:prstGeom>
        </p:spPr>
      </p:pic>
      <p:pic>
        <p:nvPicPr>
          <p:cNvPr id="4" name="Picture 3" descr="Laudata-si-logo.jpg"/>
          <p:cNvPicPr>
            <a:picLocks noChangeAspect="1"/>
          </p:cNvPicPr>
          <p:nvPr/>
        </p:nvPicPr>
        <p:blipFill>
          <a:blip r:embed="rId3" cstate="print"/>
          <a:stretch>
            <a:fillRect/>
          </a:stretch>
        </p:blipFill>
        <p:spPr>
          <a:xfrm>
            <a:off x="838200" y="198627"/>
            <a:ext cx="3505200" cy="3077973"/>
          </a:xfrm>
          <a:prstGeom prst="rect">
            <a:avLst/>
          </a:prstGeom>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Image result for jacque bénigne bossuet"/>
          <p:cNvPicPr>
            <a:picLocks noChangeAspect="1" noChangeArrowheads="1"/>
          </p:cNvPicPr>
          <p:nvPr/>
        </p:nvPicPr>
        <p:blipFill>
          <a:blip r:embed="rId3" cstate="print"/>
          <a:srcRect/>
          <a:stretch>
            <a:fillRect/>
          </a:stretch>
        </p:blipFill>
        <p:spPr bwMode="auto">
          <a:xfrm>
            <a:off x="0" y="1981201"/>
            <a:ext cx="3832714" cy="4876799"/>
          </a:xfrm>
          <a:prstGeom prst="rect">
            <a:avLst/>
          </a:prstGeom>
          <a:noFill/>
        </p:spPr>
      </p:pic>
      <p:sp>
        <p:nvSpPr>
          <p:cNvPr id="8" name="TextBox 7"/>
          <p:cNvSpPr txBox="1"/>
          <p:nvPr/>
        </p:nvSpPr>
        <p:spPr>
          <a:xfrm>
            <a:off x="914400" y="457200"/>
            <a:ext cx="3048000" cy="369332"/>
          </a:xfrm>
          <a:prstGeom prst="rect">
            <a:avLst/>
          </a:prstGeom>
          <a:noFill/>
        </p:spPr>
        <p:txBody>
          <a:bodyPr wrap="square" rtlCol="0">
            <a:spAutoFit/>
          </a:bodyPr>
          <a:lstStyle/>
          <a:p>
            <a:r>
              <a:rPr lang="en-IE" dirty="0"/>
              <a:t>Bishop</a:t>
            </a:r>
          </a:p>
        </p:txBody>
      </p:sp>
      <p:sp>
        <p:nvSpPr>
          <p:cNvPr id="9" name="TextBox 8"/>
          <p:cNvSpPr txBox="1"/>
          <p:nvPr/>
        </p:nvSpPr>
        <p:spPr>
          <a:xfrm>
            <a:off x="762000" y="381000"/>
            <a:ext cx="7467600" cy="1077218"/>
          </a:xfrm>
          <a:prstGeom prst="rect">
            <a:avLst/>
          </a:prstGeom>
          <a:noFill/>
        </p:spPr>
        <p:txBody>
          <a:bodyPr wrap="square" rtlCol="0">
            <a:spAutoFit/>
          </a:bodyPr>
          <a:lstStyle/>
          <a:p>
            <a:r>
              <a:rPr lang="en-IE" sz="3200" dirty="0">
                <a:solidFill>
                  <a:schemeClr val="bg1"/>
                </a:solidFill>
              </a:rPr>
              <a:t>Bishop  Jacques Bossuet   Bishop  of  </a:t>
            </a:r>
            <a:r>
              <a:rPr lang="en-IE" sz="3200" dirty="0" err="1">
                <a:solidFill>
                  <a:schemeClr val="bg1"/>
                </a:solidFill>
              </a:rPr>
              <a:t>Meaux</a:t>
            </a:r>
            <a:r>
              <a:rPr lang="en-IE" sz="3200" dirty="0">
                <a:solidFill>
                  <a:schemeClr val="bg1"/>
                </a:solidFill>
              </a:rPr>
              <a:t>  (1627 to 1704).</a:t>
            </a:r>
          </a:p>
        </p:txBody>
      </p:sp>
      <p:sp>
        <p:nvSpPr>
          <p:cNvPr id="11" name="TextBox 10"/>
          <p:cNvSpPr txBox="1"/>
          <p:nvPr/>
        </p:nvSpPr>
        <p:spPr>
          <a:xfrm>
            <a:off x="4800600" y="1524000"/>
            <a:ext cx="3886200" cy="3539430"/>
          </a:xfrm>
          <a:prstGeom prst="rect">
            <a:avLst/>
          </a:prstGeom>
          <a:noFill/>
        </p:spPr>
        <p:txBody>
          <a:bodyPr wrap="square" rtlCol="0">
            <a:spAutoFit/>
          </a:bodyPr>
          <a:lstStyle/>
          <a:p>
            <a:r>
              <a:rPr lang="en-IE" sz="3200" dirty="0">
                <a:solidFill>
                  <a:schemeClr val="bg1"/>
                </a:solidFill>
              </a:rPr>
              <a:t>He encouraged his fashionable congregations to </a:t>
            </a:r>
            <a:r>
              <a:rPr lang="en-IE" sz="3200" dirty="0">
                <a:solidFill>
                  <a:schemeClr val="bg2"/>
                </a:solidFill>
              </a:rPr>
              <a:t>exercise  </a:t>
            </a:r>
            <a:r>
              <a:rPr lang="en-IE" sz="3200" i="1" dirty="0">
                <a:solidFill>
                  <a:schemeClr val="bg2"/>
                </a:solidFill>
              </a:rPr>
              <a:t>distain for the world </a:t>
            </a:r>
            <a:r>
              <a:rPr lang="en-IE" sz="3200" i="1" dirty="0" err="1">
                <a:solidFill>
                  <a:srgbClr val="FFFF00"/>
                </a:solidFill>
              </a:rPr>
              <a:t>mépris</a:t>
            </a:r>
            <a:r>
              <a:rPr lang="en-IE" sz="3200" i="1" dirty="0">
                <a:solidFill>
                  <a:srgbClr val="FFFF00"/>
                </a:solidFill>
              </a:rPr>
              <a:t> due </a:t>
            </a:r>
            <a:r>
              <a:rPr lang="en-IE" sz="3200" i="1" dirty="0" err="1">
                <a:solidFill>
                  <a:srgbClr val="FFFF00"/>
                </a:solidFill>
              </a:rPr>
              <a:t>monde</a:t>
            </a:r>
            <a:r>
              <a:rPr lang="en-IE" sz="3200" i="1" dirty="0">
                <a:solidFill>
                  <a:srgbClr val="FFFF00"/>
                </a:solidFill>
              </a:rPr>
              <a:t> </a:t>
            </a:r>
            <a:r>
              <a:rPr lang="en-IE" sz="3200" i="1" dirty="0">
                <a:solidFill>
                  <a:schemeClr val="bg1"/>
                </a:solidFill>
              </a:rPr>
              <a:t>m the world.</a:t>
            </a:r>
            <a:endParaRPr lang="en-IE" sz="3200" dirty="0">
              <a:solidFill>
                <a:schemeClr val="bg1"/>
              </a:solidFill>
            </a:endParaRPr>
          </a:p>
        </p:txBody>
      </p:sp>
      <p:sp>
        <p:nvSpPr>
          <p:cNvPr id="12" name="TextBox 11"/>
          <p:cNvSpPr txBox="1"/>
          <p:nvPr/>
        </p:nvSpPr>
        <p:spPr>
          <a:xfrm>
            <a:off x="4495800" y="5105400"/>
            <a:ext cx="4343400" cy="1815882"/>
          </a:xfrm>
          <a:prstGeom prst="rect">
            <a:avLst/>
          </a:prstGeom>
          <a:noFill/>
        </p:spPr>
        <p:txBody>
          <a:bodyPr wrap="square" rtlCol="0">
            <a:spAutoFit/>
          </a:bodyPr>
          <a:lstStyle/>
          <a:p>
            <a:r>
              <a:rPr lang="en-IE" sz="2800" dirty="0"/>
              <a:t>Patrick H Daly, The Voice of the Bishop in the Public Square , </a:t>
            </a:r>
            <a:r>
              <a:rPr lang="en-IE" sz="2800" i="1" dirty="0"/>
              <a:t>The Furrow</a:t>
            </a:r>
            <a:r>
              <a:rPr lang="en-IE" sz="2800" dirty="0"/>
              <a:t>, March 2016, page 140</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20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9">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8" presetClass="entr" presetSubtype="16" fill="hold" nodeType="afterEffect">
                                  <p:stCondLst>
                                    <p:cond delay="0"/>
                                  </p:stCondLst>
                                  <p:childTnLst>
                                    <p:set>
                                      <p:cBhvr>
                                        <p:cTn id="11" dur="1" fill="hold">
                                          <p:stCondLst>
                                            <p:cond delay="0"/>
                                          </p:stCondLst>
                                        </p:cTn>
                                        <p:tgtEl>
                                          <p:spTgt spid="63490"/>
                                        </p:tgtEl>
                                        <p:attrNameLst>
                                          <p:attrName>style.visibility</p:attrName>
                                        </p:attrNameLst>
                                      </p:cBhvr>
                                      <p:to>
                                        <p:strVal val="visible"/>
                                      </p:to>
                                    </p:set>
                                    <p:animEffect transition="in" filter="diamond(in)">
                                      <p:cBhvr>
                                        <p:cTn id="12" dur="2000"/>
                                        <p:tgtEl>
                                          <p:spTgt spid="63490"/>
                                        </p:tgtEl>
                                      </p:cBhvr>
                                    </p:animEffect>
                                  </p:childTnLst>
                                </p:cTn>
                              </p:par>
                            </p:childTnLst>
                          </p:cTn>
                        </p:par>
                        <p:par>
                          <p:cTn id="13" fill="hold">
                            <p:stCondLst>
                              <p:cond delay="4000"/>
                            </p:stCondLst>
                            <p:childTnLst>
                              <p:par>
                                <p:cTn id="14" presetID="7" presetClass="entr" presetSubtype="4" fill="hold" nodeType="after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anim calcmode="lin" valueType="num">
                                      <p:cBhvr additive="base">
                                        <p:cTn id="16"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7" dur="10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par>
                          <p:cTn id="18" fill="hold">
                            <p:stCondLst>
                              <p:cond delay="5000"/>
                            </p:stCondLst>
                            <p:childTnLst>
                              <p:par>
                                <p:cTn id="19" presetID="2" presetClass="entr" presetSubtype="4" fill="hold" nodeType="after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 calcmode="lin" valueType="num">
                                      <p:cBhvr additive="base">
                                        <p:cTn id="21"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2" dur="10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13-04-USA-Orange (192).JPG"/>
          <p:cNvPicPr>
            <a:picLocks noChangeAspect="1"/>
          </p:cNvPicPr>
          <p:nvPr/>
        </p:nvPicPr>
        <p:blipFill>
          <a:blip r:embed="rId2" cstate="email"/>
          <a:stretch>
            <a:fillRect/>
          </a:stretch>
        </p:blipFill>
        <p:spPr>
          <a:xfrm>
            <a:off x="0" y="0"/>
            <a:ext cx="9144000" cy="6858000"/>
          </a:xfrm>
          <a:prstGeom prst="rect">
            <a:avLst/>
          </a:prstGeom>
        </p:spPr>
      </p:pic>
      <p:sp>
        <p:nvSpPr>
          <p:cNvPr id="2" name="TextBox 1"/>
          <p:cNvSpPr txBox="1"/>
          <p:nvPr/>
        </p:nvSpPr>
        <p:spPr>
          <a:xfrm>
            <a:off x="533400" y="762000"/>
            <a:ext cx="8153400" cy="2554545"/>
          </a:xfrm>
          <a:prstGeom prst="rect">
            <a:avLst/>
          </a:prstGeom>
          <a:noFill/>
        </p:spPr>
        <p:txBody>
          <a:bodyPr wrap="square" rtlCol="0">
            <a:spAutoFit/>
          </a:bodyPr>
          <a:lstStyle/>
          <a:p>
            <a:pPr algn="ctr"/>
            <a:r>
              <a:rPr lang="en-PH" sz="4000" dirty="0">
                <a:solidFill>
                  <a:schemeClr val="bg1"/>
                </a:solidFill>
                <a:effectLst>
                  <a:glow rad="101600">
                    <a:srgbClr val="7030A0">
                      <a:alpha val="60000"/>
                    </a:srgbClr>
                  </a:glow>
                  <a:outerShdw blurRad="38100" dist="38100" dir="2700000" algn="tl">
                    <a:srgbClr val="000000">
                      <a:alpha val="43137"/>
                    </a:srgbClr>
                  </a:outerShdw>
                </a:effectLst>
              </a:rPr>
              <a:t>With all these influences acting together, an anti-body/anti-other creature bias dominated the spiritual literature circulated </a:t>
            </a:r>
            <a:endParaRPr lang="en-US" sz="4000" dirty="0">
              <a:solidFill>
                <a:schemeClr val="bg1"/>
              </a:solidFill>
              <a:effectLst>
                <a:glow rad="101600">
                  <a:srgbClr val="7030A0">
                    <a:alpha val="60000"/>
                  </a:srgbClr>
                </a:glow>
                <a:outerShdw blurRad="38100" dist="38100" dir="2700000" algn="tl">
                  <a:srgbClr val="000000">
                    <a:alpha val="43137"/>
                  </a:srgbClr>
                </a:outerShdw>
              </a:effectLst>
            </a:endParaRPr>
          </a:p>
        </p:txBody>
      </p:sp>
      <p:sp>
        <p:nvSpPr>
          <p:cNvPr id="9" name="TextBox 8"/>
          <p:cNvSpPr txBox="1"/>
          <p:nvPr/>
        </p:nvSpPr>
        <p:spPr>
          <a:xfrm>
            <a:off x="381000" y="4495800"/>
            <a:ext cx="8382000" cy="1938992"/>
          </a:xfrm>
          <a:prstGeom prst="rect">
            <a:avLst/>
          </a:prstGeom>
          <a:noFill/>
        </p:spPr>
        <p:txBody>
          <a:bodyPr wrap="square" rtlCol="0">
            <a:spAutoFit/>
          </a:bodyPr>
          <a:lstStyle/>
          <a:p>
            <a:pPr algn="ctr"/>
            <a:r>
              <a:rPr lang="en-PH" sz="4000" dirty="0">
                <a:solidFill>
                  <a:schemeClr val="bg1"/>
                </a:solidFill>
                <a:effectLst>
                  <a:glow rad="101600">
                    <a:srgbClr val="7030A0">
                      <a:alpha val="60000"/>
                    </a:srgbClr>
                  </a:glow>
                  <a:outerShdw blurRad="38100" dist="38100" dir="2700000" algn="tl">
                    <a:srgbClr val="000000">
                      <a:alpha val="43137"/>
                    </a:srgbClr>
                  </a:outerShdw>
                </a:effectLst>
              </a:rPr>
              <a:t>in religious houses of formation right up to the time of the Second Vatican Council in the 1960s. </a:t>
            </a:r>
            <a:endParaRPr lang="en-US" sz="4000" dirty="0">
              <a:solidFill>
                <a:schemeClr val="bg1"/>
              </a:solidFill>
              <a:effectLst>
                <a:glow rad="101600">
                  <a:srgbClr val="7030A0">
                    <a:alpha val="60000"/>
                  </a:srgbClr>
                </a:glow>
                <a:outerShdw blurRad="38100" dist="38100" dir="2700000" algn="tl">
                  <a:srgbClr val="000000">
                    <a:alpha val="43137"/>
                  </a:srgbClr>
                </a:outerShdw>
              </a:effectLst>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
                                          </p:val>
                                        </p:tav>
                                        <p:tav tm="100000">
                                          <p:val>
                                            <p:strVal val="#ppt_x"/>
                                          </p:val>
                                        </p:tav>
                                      </p:tavLst>
                                    </p:anim>
                                    <p:anim calcmode="lin" valueType="num">
                                      <p:cBhvr>
                                        <p:cTn id="8" dur="1000" fill="hold"/>
                                        <p:tgtEl>
                                          <p:spTgt spid="2"/>
                                        </p:tgtEl>
                                        <p:attrNameLst>
                                          <p:attrName>ppt_y</p:attrName>
                                        </p:attrNameLst>
                                      </p:cBhvr>
                                      <p:tavLst>
                                        <p:tav tm="0">
                                          <p:val>
                                            <p:strVal val="#ppt_y+#ppt_h/2"/>
                                          </p:val>
                                        </p:tav>
                                        <p:tav tm="100000">
                                          <p:val>
                                            <p:strVal val="#ppt_y"/>
                                          </p:val>
                                        </p:tav>
                                      </p:tavLst>
                                    </p:anim>
                                    <p:anim calcmode="lin" valueType="num">
                                      <p:cBhvr>
                                        <p:cTn id="9" dur="1000" fill="hold"/>
                                        <p:tgtEl>
                                          <p:spTgt spid="2"/>
                                        </p:tgtEl>
                                        <p:attrNameLst>
                                          <p:attrName>ppt_w</p:attrName>
                                        </p:attrNameLst>
                                      </p:cBhvr>
                                      <p:tavLst>
                                        <p:tav tm="0">
                                          <p:val>
                                            <p:strVal val="#ppt_w"/>
                                          </p:val>
                                        </p:tav>
                                        <p:tav tm="100000">
                                          <p:val>
                                            <p:strVal val="#ppt_w"/>
                                          </p:val>
                                        </p:tav>
                                      </p:tavLst>
                                    </p:anim>
                                    <p:anim calcmode="lin" valueType="num">
                                      <p:cBhvr>
                                        <p:cTn id="10" dur="1000" fill="hold"/>
                                        <p:tgtEl>
                                          <p:spTgt spid="2"/>
                                        </p:tgtEl>
                                        <p:attrNameLst>
                                          <p:attrName>ppt_h</p:attrName>
                                        </p:attrNameLst>
                                      </p:cBhvr>
                                      <p:tavLst>
                                        <p:tav tm="0">
                                          <p:val>
                                            <p:fltVal val="0"/>
                                          </p:val>
                                        </p:tav>
                                        <p:tav tm="100000">
                                          <p:val>
                                            <p:strVal val="#ppt_h"/>
                                          </p:val>
                                        </p:tav>
                                      </p:tavLst>
                                    </p:anim>
                                  </p:childTnLst>
                                </p:cTn>
                              </p:par>
                            </p:childTnLst>
                          </p:cTn>
                        </p:par>
                        <p:par>
                          <p:cTn id="11" fill="hold">
                            <p:stCondLst>
                              <p:cond delay="1000"/>
                            </p:stCondLst>
                            <p:childTnLst>
                              <p:par>
                                <p:cTn id="12" presetID="17" presetClass="entr" presetSubtype="1"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ppt_h/2"/>
                                          </p:val>
                                        </p:tav>
                                        <p:tav tm="100000">
                                          <p:val>
                                            <p:strVal val="#ppt_y"/>
                                          </p:val>
                                        </p:tav>
                                      </p:tavLst>
                                    </p:anim>
                                    <p:anim calcmode="lin" valueType="num">
                                      <p:cBhvr>
                                        <p:cTn id="16" dur="1000" fill="hold"/>
                                        <p:tgtEl>
                                          <p:spTgt spid="9"/>
                                        </p:tgtEl>
                                        <p:attrNameLst>
                                          <p:attrName>ppt_w</p:attrName>
                                        </p:attrNameLst>
                                      </p:cBhvr>
                                      <p:tavLst>
                                        <p:tav tm="0">
                                          <p:val>
                                            <p:strVal val="#ppt_w"/>
                                          </p:val>
                                        </p:tav>
                                        <p:tav tm="100000">
                                          <p:val>
                                            <p:strVal val="#ppt_w"/>
                                          </p:val>
                                        </p:tav>
                                      </p:tavLst>
                                    </p:anim>
                                    <p:anim calcmode="lin" valueType="num">
                                      <p:cBhvr>
                                        <p:cTn id="17" dur="10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685800"/>
            <a:ext cx="4648200" cy="5016758"/>
          </a:xfrm>
          <a:prstGeom prst="rect">
            <a:avLst/>
          </a:prstGeom>
          <a:noFill/>
        </p:spPr>
        <p:txBody>
          <a:bodyPr wrap="square" rtlCol="0">
            <a:spAutoFit/>
          </a:bodyPr>
          <a:lstStyle/>
          <a:p>
            <a:r>
              <a:rPr lang="en-PH" sz="4000" dirty="0">
                <a:solidFill>
                  <a:schemeClr val="bg1"/>
                </a:solidFill>
                <a:effectLst>
                  <a:outerShdw blurRad="38100" dist="38100" dir="2700000" algn="tl">
                    <a:srgbClr val="000000">
                      <a:alpha val="43137"/>
                    </a:srgbClr>
                  </a:outerShdw>
                </a:effectLst>
              </a:rPr>
              <a:t>Spirituality gave priority to the salvation of one’s soul and the future life in heaven, rather than being involved in the affairs of the world. </a:t>
            </a:r>
            <a:endParaRPr lang="en-US" sz="4000" dirty="0">
              <a:solidFill>
                <a:schemeClr val="bg1"/>
              </a:solidFill>
              <a:effectLst>
                <a:outerShdw blurRad="38100" dist="38100" dir="2700000" algn="tl">
                  <a:srgbClr val="000000">
                    <a:alpha val="43137"/>
                  </a:srgbClr>
                </a:outerShdw>
              </a:effectLst>
            </a:endParaRPr>
          </a:p>
        </p:txBody>
      </p:sp>
      <p:pic>
        <p:nvPicPr>
          <p:cNvPr id="3" name="Picture 2" descr="2015-08-10-12Iloilo (136).JPG"/>
          <p:cNvPicPr>
            <a:picLocks noChangeAspect="1"/>
          </p:cNvPicPr>
          <p:nvPr/>
        </p:nvPicPr>
        <p:blipFill>
          <a:blip r:embed="rId2" cstate="email"/>
          <a:stretch>
            <a:fillRect/>
          </a:stretch>
        </p:blipFill>
        <p:spPr>
          <a:xfrm>
            <a:off x="5029201" y="-457200"/>
            <a:ext cx="4114800" cy="7315200"/>
          </a:xfrm>
          <a:prstGeom prst="rect">
            <a:avLst/>
          </a:prstGeom>
          <a:effectLst>
            <a:softEdge rad="635000"/>
          </a:effectLst>
        </p:spPr>
      </p:pic>
    </p:spTree>
  </p:cSld>
  <p:clrMapOvr>
    <a:masterClrMapping/>
  </p:clrMapOvr>
  <p:transition spd="med">
    <p:wipe dir="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ake&amp;mountainsnow.jpg"/>
          <p:cNvPicPr>
            <a:picLocks noChangeAspect="1"/>
          </p:cNvPicPr>
          <p:nvPr/>
        </p:nvPicPr>
        <p:blipFill>
          <a:blip r:embed="rId2" cstate="print"/>
          <a:stretch>
            <a:fillRect/>
          </a:stretch>
        </p:blipFill>
        <p:spPr>
          <a:xfrm>
            <a:off x="0" y="0"/>
            <a:ext cx="9144000" cy="6858000"/>
          </a:xfrm>
          <a:prstGeom prst="rect">
            <a:avLst/>
          </a:prstGeom>
        </p:spPr>
      </p:pic>
      <p:sp>
        <p:nvSpPr>
          <p:cNvPr id="2" name="TextBox 1"/>
          <p:cNvSpPr txBox="1"/>
          <p:nvPr/>
        </p:nvSpPr>
        <p:spPr>
          <a:xfrm>
            <a:off x="838200" y="2667000"/>
            <a:ext cx="7239000" cy="3170099"/>
          </a:xfrm>
          <a:prstGeom prst="rect">
            <a:avLst/>
          </a:prstGeom>
          <a:noFill/>
        </p:spPr>
        <p:txBody>
          <a:bodyPr wrap="square" rtlCol="0">
            <a:spAutoFit/>
          </a:bodyPr>
          <a:lstStyle/>
          <a:p>
            <a:pPr algn="ctr"/>
            <a:r>
              <a:rPr lang="en-PH" sz="4000" b="1" i="1" dirty="0">
                <a:solidFill>
                  <a:schemeClr val="bg1"/>
                </a:solidFill>
                <a:effectLst>
                  <a:glow rad="101600">
                    <a:srgbClr val="660066">
                      <a:alpha val="60000"/>
                    </a:srgbClr>
                  </a:glow>
                  <a:outerShdw blurRad="38100" dist="38100" dir="2700000" algn="tl">
                    <a:srgbClr val="000000">
                      <a:alpha val="43137"/>
                    </a:srgbClr>
                  </a:outerShdw>
                </a:effectLst>
                <a:latin typeface="Times New Roman" pitchFamily="18" charset="0"/>
                <a:cs typeface="Times New Roman" pitchFamily="18" charset="0"/>
              </a:rPr>
              <a:t>“Mountains have heights and they are plentiful, vast, beautiful, graceful, bright and fragrant. </a:t>
            </a:r>
          </a:p>
          <a:p>
            <a:pPr algn="ctr"/>
            <a:r>
              <a:rPr lang="en-PH" sz="4000" b="1" i="1" dirty="0">
                <a:solidFill>
                  <a:schemeClr val="bg1"/>
                </a:solidFill>
                <a:effectLst>
                  <a:glow rad="101600">
                    <a:srgbClr val="660066">
                      <a:alpha val="60000"/>
                    </a:srgbClr>
                  </a:glow>
                  <a:outerShdw blurRad="38100" dist="38100" dir="2700000" algn="tl">
                    <a:srgbClr val="000000">
                      <a:alpha val="43137"/>
                    </a:srgbClr>
                  </a:outerShdw>
                </a:effectLst>
                <a:latin typeface="Times New Roman" pitchFamily="18" charset="0"/>
                <a:cs typeface="Times New Roman" pitchFamily="18" charset="0"/>
              </a:rPr>
              <a:t>These mountains are what my Beloved is to me. </a:t>
            </a:r>
            <a:endParaRPr lang="en-US" sz="2800" b="1" i="1" dirty="0">
              <a:solidFill>
                <a:schemeClr val="bg1"/>
              </a:solidFill>
              <a:effectLst>
                <a:glow rad="101600">
                  <a:srgbClr val="660066">
                    <a:alpha val="60000"/>
                  </a:srgbClr>
                </a:glow>
                <a:outerShdw blurRad="38100" dist="38100" dir="2700000" algn="tl">
                  <a:srgbClr val="000000">
                    <a:alpha val="43137"/>
                  </a:srgbClr>
                </a:outerShdw>
              </a:effectLst>
            </a:endParaRPr>
          </a:p>
        </p:txBody>
      </p:sp>
      <p:sp>
        <p:nvSpPr>
          <p:cNvPr id="4" name="TextBox 3"/>
          <p:cNvSpPr txBox="1"/>
          <p:nvPr/>
        </p:nvSpPr>
        <p:spPr>
          <a:xfrm>
            <a:off x="304800" y="457200"/>
            <a:ext cx="8534400" cy="1754326"/>
          </a:xfrm>
          <a:prstGeom prst="rect">
            <a:avLst/>
          </a:prstGeom>
          <a:noFill/>
        </p:spPr>
        <p:txBody>
          <a:bodyPr wrap="square" rtlCol="0">
            <a:spAutoFit/>
          </a:bodyPr>
          <a:lstStyle/>
          <a:p>
            <a:r>
              <a:rPr lang="en-PH" sz="3600" dirty="0">
                <a:solidFill>
                  <a:schemeClr val="bg1"/>
                </a:solidFill>
                <a:effectLst>
                  <a:glow rad="63500">
                    <a:schemeClr val="accent1">
                      <a:satMod val="175000"/>
                      <a:alpha val="40000"/>
                    </a:schemeClr>
                  </a:glow>
                  <a:outerShdw blurRad="38100" dist="38100" dir="2700000" algn="tl">
                    <a:srgbClr val="000000">
                      <a:alpha val="43137"/>
                    </a:srgbClr>
                  </a:outerShdw>
                </a:effectLst>
              </a:rPr>
              <a:t>Not everyone viewed creation in such a negative way. There were saints such as John of the Cross who felt that</a:t>
            </a:r>
            <a:endParaRPr lang="en-US" sz="3600" dirty="0">
              <a:solidFill>
                <a:schemeClr val="bg1"/>
              </a:solidFill>
              <a:effectLst>
                <a:glow rad="63500">
                  <a:schemeClr val="accent1">
                    <a:satMod val="175000"/>
                    <a:alpha val="40000"/>
                  </a:schemeClr>
                </a:glow>
                <a:outerShdw blurRad="38100" dist="38100" dir="2700000" algn="tl">
                  <a:srgbClr val="000000">
                    <a:alpha val="43137"/>
                  </a:srgbClr>
                </a:outerShdw>
              </a:effectLst>
            </a:endParaRPr>
          </a:p>
        </p:txBody>
      </p:sp>
      <p:sp>
        <p:nvSpPr>
          <p:cNvPr id="5" name="TextBox 4"/>
          <p:cNvSpPr txBox="1"/>
          <p:nvPr/>
        </p:nvSpPr>
        <p:spPr>
          <a:xfrm>
            <a:off x="1600200" y="5943600"/>
            <a:ext cx="7086600" cy="707886"/>
          </a:xfrm>
          <a:prstGeom prst="rect">
            <a:avLst/>
          </a:prstGeom>
          <a:noFill/>
        </p:spPr>
        <p:txBody>
          <a:bodyPr wrap="square" rtlCol="0">
            <a:spAutoFit/>
          </a:bodyPr>
          <a:lstStyle/>
          <a:p>
            <a:pPr algn="r"/>
            <a:r>
              <a:rPr lang="en-PH" sz="4000" baseline="30000" dirty="0">
                <a:solidFill>
                  <a:schemeClr val="bg1"/>
                </a:solidFill>
                <a:effectLst>
                  <a:outerShdw blurRad="38100" dist="38100" dir="2700000" algn="tl">
                    <a:srgbClr val="000000">
                      <a:alpha val="43137"/>
                    </a:srgbClr>
                  </a:outerShdw>
                </a:effectLst>
              </a:rPr>
              <a:t>(LS 234 quoting St. John of the Cross)</a:t>
            </a:r>
            <a:endParaRPr lang="en-US" sz="4000" dirty="0">
              <a:solidFill>
                <a:schemeClr val="bg1"/>
              </a:solidFill>
              <a:effectLst>
                <a:outerShdw blurRad="38100" dist="38100" dir="2700000" algn="tl">
                  <a:srgbClr val="000000">
                    <a:alpha val="43137"/>
                  </a:srgbClr>
                </a:outerShdw>
              </a:effectLst>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childTnLst>
                                </p:cTn>
                              </p:par>
                            </p:childTnLst>
                          </p:cTn>
                        </p:par>
                        <p:par>
                          <p:cTn id="14" fill="hold">
                            <p:stCondLst>
                              <p:cond delay="4000"/>
                            </p:stCondLst>
                            <p:childTnLst>
                              <p:par>
                                <p:cTn id="15" presetID="10"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nge-of-season_00439654.jpg"/>
          <p:cNvPicPr>
            <a:picLocks noChangeAspect="1"/>
          </p:cNvPicPr>
          <p:nvPr/>
        </p:nvPicPr>
        <p:blipFill>
          <a:blip r:embed="rId2" cstate="email"/>
          <a:srcRect/>
          <a:stretch>
            <a:fillRect/>
          </a:stretch>
        </p:blipFill>
        <p:spPr>
          <a:xfrm>
            <a:off x="0" y="0"/>
            <a:ext cx="9144000" cy="6858000"/>
          </a:xfrm>
          <a:prstGeom prst="rect">
            <a:avLst/>
          </a:prstGeom>
        </p:spPr>
      </p:pic>
      <p:sp>
        <p:nvSpPr>
          <p:cNvPr id="2" name="TextBox 1"/>
          <p:cNvSpPr txBox="1"/>
          <p:nvPr/>
        </p:nvSpPr>
        <p:spPr>
          <a:xfrm>
            <a:off x="1447800" y="457200"/>
            <a:ext cx="6400800" cy="5492145"/>
          </a:xfrm>
          <a:prstGeom prst="rect">
            <a:avLst/>
          </a:prstGeom>
          <a:noFill/>
        </p:spPr>
        <p:txBody>
          <a:bodyPr wrap="square" rtlCol="0">
            <a:spAutoFit/>
          </a:bodyPr>
          <a:lstStyle/>
          <a:p>
            <a:pPr algn="r">
              <a:lnSpc>
                <a:spcPct val="150000"/>
              </a:lnSpc>
            </a:pPr>
            <a:r>
              <a:rPr lang="en-PH" sz="4800" dirty="0">
                <a:solidFill>
                  <a:schemeClr val="bg1"/>
                </a:solidFill>
                <a:effectLst>
                  <a:outerShdw blurRad="38100" dist="38100" dir="2700000" algn="tl">
                    <a:srgbClr val="000000">
                      <a:alpha val="43137"/>
                    </a:srgbClr>
                  </a:outerShdw>
                </a:effectLst>
                <a:latin typeface="Lucida Sans" pitchFamily="34" charset="0"/>
              </a:rPr>
              <a:t>But, </a:t>
            </a:r>
          </a:p>
          <a:p>
            <a:pPr algn="r">
              <a:lnSpc>
                <a:spcPct val="150000"/>
              </a:lnSpc>
            </a:pPr>
            <a:r>
              <a:rPr lang="en-PH" sz="4800" dirty="0">
                <a:solidFill>
                  <a:schemeClr val="bg1"/>
                </a:solidFill>
                <a:effectLst>
                  <a:outerShdw blurRad="38100" dist="38100" dir="2700000" algn="tl">
                    <a:srgbClr val="000000">
                      <a:alpha val="43137"/>
                    </a:srgbClr>
                  </a:outerShdw>
                </a:effectLst>
                <a:latin typeface="Lucida Sans" pitchFamily="34" charset="0"/>
              </a:rPr>
              <a:t>such </a:t>
            </a:r>
          </a:p>
          <a:p>
            <a:pPr algn="r">
              <a:lnSpc>
                <a:spcPct val="150000"/>
              </a:lnSpc>
            </a:pPr>
            <a:r>
              <a:rPr lang="en-PH" sz="4800" dirty="0">
                <a:solidFill>
                  <a:schemeClr val="bg1"/>
                </a:solidFill>
                <a:effectLst>
                  <a:outerShdw blurRad="38100" dist="38100" dir="2700000" algn="tl">
                    <a:srgbClr val="000000">
                      <a:alpha val="43137"/>
                    </a:srgbClr>
                  </a:outerShdw>
                </a:effectLst>
                <a:latin typeface="Lucida Sans" pitchFamily="34" charset="0"/>
              </a:rPr>
              <a:t>voices </a:t>
            </a:r>
          </a:p>
          <a:p>
            <a:pPr algn="r">
              <a:lnSpc>
                <a:spcPct val="150000"/>
              </a:lnSpc>
            </a:pPr>
            <a:r>
              <a:rPr lang="en-PH" sz="4800" dirty="0">
                <a:solidFill>
                  <a:schemeClr val="bg1"/>
                </a:solidFill>
                <a:effectLst>
                  <a:outerShdw blurRad="38100" dist="38100" dir="2700000" algn="tl">
                    <a:srgbClr val="000000">
                      <a:alpha val="43137"/>
                    </a:srgbClr>
                  </a:outerShdw>
                </a:effectLst>
                <a:latin typeface="Lucida Sans" pitchFamily="34" charset="0"/>
              </a:rPr>
              <a:t>were </a:t>
            </a:r>
          </a:p>
          <a:p>
            <a:pPr algn="r">
              <a:lnSpc>
                <a:spcPct val="150000"/>
              </a:lnSpc>
            </a:pPr>
            <a:r>
              <a:rPr lang="en-PH" sz="4800" dirty="0">
                <a:solidFill>
                  <a:schemeClr val="bg1"/>
                </a:solidFill>
                <a:effectLst>
                  <a:outerShdw blurRad="38100" dist="38100" dir="2700000" algn="tl">
                    <a:srgbClr val="000000">
                      <a:alpha val="43137"/>
                    </a:srgbClr>
                  </a:outerShdw>
                </a:effectLst>
                <a:latin typeface="Lucida Sans" pitchFamily="34" charset="0"/>
              </a:rPr>
              <a:t>exceptions. </a:t>
            </a:r>
            <a:endParaRPr lang="en-US" sz="4800" dirty="0">
              <a:solidFill>
                <a:schemeClr val="bg1"/>
              </a:solidFill>
              <a:effectLst>
                <a:outerShdw blurRad="38100" dist="38100" dir="2700000" algn="tl">
                  <a:srgbClr val="000000">
                    <a:alpha val="43137"/>
                  </a:srgbClr>
                </a:outerShdw>
              </a:effectLst>
              <a:latin typeface="Lucida Sans" pitchFamily="34"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914400"/>
            <a:ext cx="7848600" cy="3170099"/>
          </a:xfrm>
          <a:prstGeom prst="rect">
            <a:avLst/>
          </a:prstGeom>
          <a:noFill/>
        </p:spPr>
        <p:txBody>
          <a:bodyPr wrap="square" rtlCol="0">
            <a:spAutoFit/>
          </a:bodyPr>
          <a:lstStyle/>
          <a:p>
            <a:r>
              <a:rPr lang="en-PH" sz="4000" b="1" dirty="0">
                <a:solidFill>
                  <a:srgbClr val="FFFF00"/>
                </a:solidFill>
                <a:effectLst>
                  <a:outerShdw blurRad="38100" dist="38100" dir="2700000" algn="tl">
                    <a:srgbClr val="000000">
                      <a:alpha val="43137"/>
                    </a:srgbClr>
                  </a:outerShdw>
                </a:effectLst>
              </a:rPr>
              <a:t>Many Christians</a:t>
            </a:r>
            <a:r>
              <a:rPr lang="en-PH" sz="4000" dirty="0">
                <a:solidFill>
                  <a:schemeClr val="bg1"/>
                </a:solidFill>
                <a:effectLst>
                  <a:outerShdw blurRad="38100" dist="38100" dir="2700000" algn="tl">
                    <a:srgbClr val="000000">
                      <a:alpha val="43137"/>
                    </a:srgbClr>
                  </a:outerShdw>
                </a:effectLst>
              </a:rPr>
              <a:t>, especially in the second millennium, had a much more jaundiced view, and </a:t>
            </a:r>
            <a:r>
              <a:rPr lang="en-PH" sz="4000" b="1" dirty="0">
                <a:solidFill>
                  <a:srgbClr val="FFFF00"/>
                </a:solidFill>
                <a:effectLst>
                  <a:outerShdw blurRad="38100" dist="38100" dir="2700000" algn="tl">
                    <a:srgbClr val="000000">
                      <a:alpha val="43137"/>
                    </a:srgbClr>
                  </a:outerShdw>
                </a:effectLst>
              </a:rPr>
              <a:t>did not always respect the earth</a:t>
            </a:r>
            <a:r>
              <a:rPr lang="en-PH" sz="4000" dirty="0">
                <a:solidFill>
                  <a:schemeClr val="bg1"/>
                </a:solidFill>
                <a:effectLst>
                  <a:outerShdw blurRad="38100" dist="38100" dir="2700000" algn="tl">
                    <a:srgbClr val="000000">
                      <a:alpha val="43137"/>
                    </a:srgbClr>
                  </a:outerShdw>
                </a:effectLst>
              </a:rPr>
              <a:t>. </a:t>
            </a:r>
            <a:endParaRPr lang="en-US" sz="4000" dirty="0">
              <a:solidFill>
                <a:schemeClr val="bg1"/>
              </a:solidFill>
              <a:effectLst>
                <a:outerShdw blurRad="38100" dist="38100" dir="2700000" algn="tl">
                  <a:srgbClr val="000000">
                    <a:alpha val="43137"/>
                  </a:srgbClr>
                </a:outerShdw>
              </a:effectLst>
            </a:endParaRPr>
          </a:p>
        </p:txBody>
      </p:sp>
      <p:sp>
        <p:nvSpPr>
          <p:cNvPr id="4" name="Right Arrow 3"/>
          <p:cNvSpPr/>
          <p:nvPr/>
        </p:nvSpPr>
        <p:spPr>
          <a:xfrm>
            <a:off x="533400" y="4648200"/>
            <a:ext cx="8382000" cy="1371600"/>
          </a:xfrm>
          <a:prstGeom prst="rightArrow">
            <a:avLst/>
          </a:prstGeom>
          <a:solidFill>
            <a:srgbClr val="FF33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PH" sz="4000" i="1" dirty="0">
                <a:solidFill>
                  <a:schemeClr val="bg1"/>
                </a:solidFill>
                <a:effectLst>
                  <a:outerShdw blurRad="38100" dist="38100" dir="2700000" algn="tl">
                    <a:srgbClr val="000000">
                      <a:alpha val="43137"/>
                    </a:srgbClr>
                  </a:outerShdw>
                </a:effectLst>
              </a:rPr>
              <a:t>Pope Francis acknowledges this:</a:t>
            </a:r>
            <a:endParaRPr lang="en-US" sz="4000" i="1" dirty="0">
              <a:solidFill>
                <a:schemeClr val="bg1"/>
              </a:solidFill>
              <a:effectLst>
                <a:outerShdw blurRad="38100" dist="38100" dir="2700000" algn="tl">
                  <a:srgbClr val="000000">
                    <a:alpha val="43137"/>
                  </a:srgbClr>
                </a:outerShdw>
              </a:effectLst>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ccl.jpg"/>
          <p:cNvPicPr>
            <a:picLocks noChangeAspect="1"/>
          </p:cNvPicPr>
          <p:nvPr/>
        </p:nvPicPr>
        <p:blipFill>
          <a:blip r:embed="rId2" cstate="email"/>
          <a:stretch>
            <a:fillRect/>
          </a:stretch>
        </p:blipFill>
        <p:spPr>
          <a:xfrm>
            <a:off x="0" y="0"/>
            <a:ext cx="9144000" cy="6858000"/>
          </a:xfrm>
          <a:prstGeom prst="rect">
            <a:avLst/>
          </a:prstGeom>
        </p:spPr>
      </p:pic>
      <p:sp>
        <p:nvSpPr>
          <p:cNvPr id="2" name="TextBox 1"/>
          <p:cNvSpPr txBox="1"/>
          <p:nvPr/>
        </p:nvSpPr>
        <p:spPr>
          <a:xfrm>
            <a:off x="457200" y="3505200"/>
            <a:ext cx="8534400" cy="2769989"/>
          </a:xfrm>
          <a:prstGeom prst="rect">
            <a:avLst/>
          </a:prstGeom>
          <a:noFill/>
        </p:spPr>
        <p:txBody>
          <a:bodyPr wrap="square" rtlCol="0">
            <a:spAutoFit/>
          </a:bodyPr>
          <a:lstStyle/>
          <a:p>
            <a:pPr>
              <a:spcBef>
                <a:spcPts val="600"/>
              </a:spcBef>
              <a:spcAft>
                <a:spcPts val="1200"/>
              </a:spcAft>
            </a:pPr>
            <a:r>
              <a:rPr lang="en-PH" sz="3600" dirty="0">
                <a:solidFill>
                  <a:srgbClr val="C00000"/>
                </a:solidFill>
                <a:effectLst>
                  <a:glow rad="101600">
                    <a:schemeClr val="bg1">
                      <a:alpha val="90000"/>
                    </a:schemeClr>
                  </a:glow>
                </a:effectLst>
              </a:rPr>
              <a:t>to justify mistreating nature, </a:t>
            </a:r>
          </a:p>
          <a:p>
            <a:pPr>
              <a:spcBef>
                <a:spcPts val="600"/>
              </a:spcBef>
              <a:spcAft>
                <a:spcPts val="1200"/>
              </a:spcAft>
            </a:pPr>
            <a:r>
              <a:rPr lang="en-PH" sz="3600" dirty="0">
                <a:solidFill>
                  <a:schemeClr val="bg1"/>
                </a:solidFill>
                <a:effectLst>
                  <a:glow rad="101600">
                    <a:schemeClr val="tx1">
                      <a:alpha val="90000"/>
                    </a:schemeClr>
                  </a:glow>
                </a:effectLst>
              </a:rPr>
              <a:t>	</a:t>
            </a:r>
            <a:r>
              <a:rPr lang="en-PH" sz="3600" dirty="0">
                <a:solidFill>
                  <a:schemeClr val="bg1"/>
                </a:solidFill>
                <a:effectLst>
                  <a:glow rad="101600">
                    <a:srgbClr val="660066"/>
                  </a:glow>
                </a:effectLst>
              </a:rPr>
              <a:t>to exercise tyranny over creation, </a:t>
            </a:r>
          </a:p>
          <a:p>
            <a:pPr>
              <a:spcBef>
                <a:spcPts val="600"/>
              </a:spcBef>
              <a:spcAft>
                <a:spcPts val="1200"/>
              </a:spcAft>
            </a:pPr>
            <a:r>
              <a:rPr lang="en-PH" sz="3600" dirty="0">
                <a:solidFill>
                  <a:schemeClr val="bg1"/>
                </a:solidFill>
                <a:effectLst>
                  <a:glow rad="101600">
                    <a:schemeClr val="tx1">
                      <a:alpha val="90000"/>
                    </a:schemeClr>
                  </a:glow>
                </a:effectLst>
              </a:rPr>
              <a:t>		</a:t>
            </a:r>
            <a:r>
              <a:rPr lang="en-PH" sz="3600" dirty="0">
                <a:solidFill>
                  <a:srgbClr val="008000"/>
                </a:solidFill>
                <a:effectLst>
                  <a:glow rad="101600">
                    <a:schemeClr val="bg1">
                      <a:alpha val="90000"/>
                    </a:schemeClr>
                  </a:glow>
                </a:effectLst>
              </a:rPr>
              <a:t>to engage in war, injustice and 						acts of violence, </a:t>
            </a:r>
            <a:endParaRPr lang="en-US" sz="3600" dirty="0">
              <a:solidFill>
                <a:srgbClr val="008000"/>
              </a:solidFill>
              <a:effectLst>
                <a:glow rad="101600">
                  <a:schemeClr val="bg1">
                    <a:alpha val="90000"/>
                  </a:schemeClr>
                </a:glow>
              </a:effectLst>
            </a:endParaRPr>
          </a:p>
        </p:txBody>
      </p:sp>
      <p:sp>
        <p:nvSpPr>
          <p:cNvPr id="5" name="TextBox 4"/>
          <p:cNvSpPr txBox="1"/>
          <p:nvPr/>
        </p:nvSpPr>
        <p:spPr>
          <a:xfrm>
            <a:off x="609600" y="533400"/>
            <a:ext cx="8077200" cy="1200329"/>
          </a:xfrm>
          <a:prstGeom prst="rect">
            <a:avLst/>
          </a:prstGeom>
          <a:noFill/>
        </p:spPr>
        <p:txBody>
          <a:bodyPr wrap="square" rtlCol="0">
            <a:spAutoFit/>
          </a:bodyPr>
          <a:lstStyle/>
          <a:p>
            <a:pPr algn="ctr"/>
            <a:r>
              <a:rPr lang="en-PH" sz="3600" dirty="0">
                <a:solidFill>
                  <a:schemeClr val="bg1"/>
                </a:solidFill>
                <a:effectLst>
                  <a:glow rad="101600">
                    <a:srgbClr val="C00000">
                      <a:alpha val="60000"/>
                    </a:srgbClr>
                  </a:glow>
                  <a:outerShdw blurRad="38100" dist="38100" dir="2700000" algn="tl">
                    <a:srgbClr val="000000">
                      <a:alpha val="43137"/>
                    </a:srgbClr>
                  </a:outerShdw>
                </a:effectLst>
              </a:rPr>
              <a:t>If a mistaken understanding of our own principles has at times led us</a:t>
            </a:r>
            <a:endParaRPr lang="en-US" sz="3600" dirty="0">
              <a:solidFill>
                <a:schemeClr val="bg1"/>
              </a:solidFill>
              <a:effectLst>
                <a:glow rad="101600">
                  <a:srgbClr val="C00000">
                    <a:alpha val="60000"/>
                  </a:srgbClr>
                </a:glow>
                <a:outerShdw blurRad="38100" dist="38100" dir="2700000" algn="tl">
                  <a:srgbClr val="000000">
                    <a:alpha val="43137"/>
                  </a:srgbClr>
                </a:outerShdw>
              </a:effectLst>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3-05-26-Philadelphia (10).JPG"/>
          <p:cNvPicPr>
            <a:picLocks noChangeAspect="1"/>
          </p:cNvPicPr>
          <p:nvPr/>
        </p:nvPicPr>
        <p:blipFill>
          <a:blip r:embed="rId2" cstate="email"/>
          <a:stretch>
            <a:fillRect/>
          </a:stretch>
        </p:blipFill>
        <p:spPr>
          <a:xfrm>
            <a:off x="0" y="0"/>
            <a:ext cx="9144000" cy="6858000"/>
          </a:xfrm>
          <a:prstGeom prst="rect">
            <a:avLst/>
          </a:prstGeom>
        </p:spPr>
      </p:pic>
      <p:sp>
        <p:nvSpPr>
          <p:cNvPr id="2" name="TextBox 1"/>
          <p:cNvSpPr txBox="1"/>
          <p:nvPr/>
        </p:nvSpPr>
        <p:spPr>
          <a:xfrm>
            <a:off x="304800" y="3733800"/>
            <a:ext cx="8839200" cy="2657138"/>
          </a:xfrm>
          <a:prstGeom prst="rect">
            <a:avLst/>
          </a:prstGeom>
          <a:noFill/>
        </p:spPr>
        <p:txBody>
          <a:bodyPr wrap="square" rtlCol="0">
            <a:spAutoFit/>
          </a:bodyPr>
          <a:lstStyle/>
          <a:p>
            <a:pPr>
              <a:lnSpc>
                <a:spcPts val="5000"/>
              </a:lnSpc>
            </a:pPr>
            <a:r>
              <a:rPr lang="en-PH" sz="3600" dirty="0">
                <a:solidFill>
                  <a:schemeClr val="bg1"/>
                </a:solidFill>
                <a:effectLst>
                  <a:outerShdw blurRad="38100" dist="38100" dir="2700000" algn="tl">
                    <a:srgbClr val="000000">
                      <a:alpha val="43137"/>
                    </a:srgbClr>
                  </a:outerShdw>
                </a:effectLst>
              </a:rPr>
              <a:t>we believers should acknowledge that by so doing we were not faithful to the treasures of wisdom which we have been called to protect and preserve. </a:t>
            </a:r>
            <a:r>
              <a:rPr lang="en-PH" sz="2800" dirty="0">
                <a:solidFill>
                  <a:schemeClr val="bg1"/>
                </a:solidFill>
                <a:effectLst>
                  <a:outerShdw blurRad="38100" dist="38100" dir="2700000" algn="tl">
                    <a:srgbClr val="000000">
                      <a:alpha val="43137"/>
                    </a:srgbClr>
                  </a:outerShdw>
                </a:effectLst>
              </a:rPr>
              <a:t>(No. 200)</a:t>
            </a:r>
            <a:endParaRPr lang="en-US" sz="3600" dirty="0">
              <a:solidFill>
                <a:schemeClr val="bg1"/>
              </a:solidFill>
              <a:effectLst>
                <a:outerShdw blurRad="38100" dist="38100" dir="2700000" algn="tl">
                  <a:srgbClr val="000000">
                    <a:alpha val="43137"/>
                  </a:srgbClr>
                </a:outerShdw>
              </a:effectLst>
            </a:endParaRPr>
          </a:p>
        </p:txBody>
      </p:sp>
    </p:spTree>
  </p:cSld>
  <p:clrMapOvr>
    <a:masterClrMapping/>
  </p:clrMapOvr>
  <p:transition spd="med">
    <p:wipe dir="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685800"/>
            <a:ext cx="7924800" cy="769441"/>
          </a:xfrm>
          <a:prstGeom prst="rect">
            <a:avLst/>
          </a:prstGeom>
          <a:noFill/>
        </p:spPr>
        <p:txBody>
          <a:bodyPr wrap="square" rtlCol="0">
            <a:spAutoFit/>
          </a:bodyPr>
          <a:lstStyle/>
          <a:p>
            <a:pPr algn="ctr"/>
            <a:r>
              <a:rPr lang="en-US" sz="4400" b="1" spc="300" dirty="0">
                <a:solidFill>
                  <a:srgbClr val="FFFF00"/>
                </a:solidFill>
                <a:latin typeface="Lucida Handwriting" pitchFamily="66" charset="0"/>
              </a:rPr>
              <a:t>The Book of Genesis</a:t>
            </a:r>
          </a:p>
        </p:txBody>
      </p:sp>
      <p:pic>
        <p:nvPicPr>
          <p:cNvPr id="3" name="Picture 2" descr="genesis1.jpg"/>
          <p:cNvPicPr>
            <a:picLocks noChangeAspect="1"/>
          </p:cNvPicPr>
          <p:nvPr/>
        </p:nvPicPr>
        <p:blipFill>
          <a:blip r:embed="rId2" cstate="email"/>
          <a:stretch>
            <a:fillRect/>
          </a:stretch>
        </p:blipFill>
        <p:spPr>
          <a:xfrm>
            <a:off x="1524000" y="1752600"/>
            <a:ext cx="6045200" cy="4533900"/>
          </a:xfrm>
          <a:prstGeom prst="rect">
            <a:avLst/>
          </a:prstGeom>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ou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685800"/>
            <a:ext cx="8001000" cy="3170099"/>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rPr>
              <a:t>Pope Francis develops </a:t>
            </a:r>
            <a:r>
              <a:rPr lang="en-US" sz="4000" b="1" i="1" dirty="0">
                <a:solidFill>
                  <a:schemeClr val="bg1"/>
                </a:solidFill>
                <a:effectLst>
                  <a:outerShdw blurRad="38100" dist="38100" dir="2700000" algn="tl">
                    <a:srgbClr val="000000">
                      <a:alpha val="43137"/>
                    </a:srgbClr>
                  </a:outerShdw>
                </a:effectLst>
              </a:rPr>
              <a:t>his own theology of creation</a:t>
            </a:r>
            <a:r>
              <a:rPr lang="en-US" sz="4000" dirty="0">
                <a:solidFill>
                  <a:schemeClr val="bg1"/>
                </a:solidFill>
                <a:effectLst>
                  <a:outerShdw blurRad="38100" dist="38100" dir="2700000" algn="tl">
                    <a:srgbClr val="000000">
                      <a:alpha val="43137"/>
                    </a:srgbClr>
                  </a:outerShdw>
                </a:effectLst>
              </a:rPr>
              <a:t>.</a:t>
            </a:r>
          </a:p>
          <a:p>
            <a:r>
              <a:rPr lang="en-US" sz="4000" dirty="0">
                <a:solidFill>
                  <a:schemeClr val="bg1"/>
                </a:solidFill>
                <a:effectLst>
                  <a:outerShdw blurRad="38100" dist="38100" dir="2700000" algn="tl">
                    <a:srgbClr val="000000">
                      <a:alpha val="43137"/>
                    </a:srgbClr>
                  </a:outerShdw>
                </a:effectLst>
              </a:rPr>
              <a:t>  </a:t>
            </a:r>
          </a:p>
          <a:p>
            <a:pPr algn="r"/>
            <a:r>
              <a:rPr lang="en-US" sz="4000" dirty="0">
                <a:solidFill>
                  <a:schemeClr val="bg1"/>
                </a:solidFill>
                <a:effectLst>
                  <a:outerShdw blurRad="38100" dist="38100" dir="2700000" algn="tl">
                    <a:srgbClr val="000000">
                      <a:alpha val="43137"/>
                    </a:srgbClr>
                  </a:outerShdw>
                </a:effectLst>
              </a:rPr>
              <a:t>Many of the quotations are taken from the Bible.</a:t>
            </a:r>
          </a:p>
        </p:txBody>
      </p:sp>
      <p:pic>
        <p:nvPicPr>
          <p:cNvPr id="3" name="Picture 2" descr="wordofGod-active.jpg"/>
          <p:cNvPicPr>
            <a:picLocks noChangeAspect="1"/>
          </p:cNvPicPr>
          <p:nvPr/>
        </p:nvPicPr>
        <p:blipFill>
          <a:blip r:embed="rId2" cstate="email"/>
          <a:stretch>
            <a:fillRect/>
          </a:stretch>
        </p:blipFill>
        <p:spPr>
          <a:xfrm>
            <a:off x="1905000" y="3429000"/>
            <a:ext cx="5486400" cy="3429000"/>
          </a:xfrm>
          <a:prstGeom prst="rect">
            <a:avLst/>
          </a:prstGeom>
          <a:effectLst>
            <a:softEdge rad="635000"/>
          </a:effec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strips(downRight)">
                                      <p:cBhvr>
                                        <p:cTn id="7" dur="500"/>
                                        <p:tgtEl>
                                          <p:spTgt spid="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457200"/>
            <a:ext cx="7772400" cy="1938992"/>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rPr>
              <a:t>Addressed to every person on the planet about the condition of our common home </a:t>
            </a:r>
            <a:r>
              <a:rPr lang="en-US" sz="3200" dirty="0">
                <a:solidFill>
                  <a:schemeClr val="bg1"/>
                </a:solidFill>
                <a:effectLst>
                  <a:outerShdw blurRad="38100" dist="38100" dir="2700000" algn="tl">
                    <a:srgbClr val="000000">
                      <a:alpha val="43137"/>
                    </a:srgbClr>
                  </a:outerShdw>
                </a:effectLst>
              </a:rPr>
              <a:t>(No. 3)</a:t>
            </a:r>
            <a:endParaRPr lang="en-US" sz="4000" dirty="0">
              <a:solidFill>
                <a:schemeClr val="bg1"/>
              </a:solidFill>
              <a:effectLst>
                <a:outerShdw blurRad="38100" dist="38100" dir="2700000" algn="tl">
                  <a:srgbClr val="000000">
                    <a:alpha val="43137"/>
                  </a:srgbClr>
                </a:outerShdw>
              </a:effectLst>
            </a:endParaRPr>
          </a:p>
        </p:txBody>
      </p:sp>
      <p:pic>
        <p:nvPicPr>
          <p:cNvPr id="3" name="Picture 2" descr="2015063614pope-francis-1200.jpg"/>
          <p:cNvPicPr>
            <a:picLocks noChangeAspect="1"/>
          </p:cNvPicPr>
          <p:nvPr/>
        </p:nvPicPr>
        <p:blipFill>
          <a:blip r:embed="rId2" cstate="email"/>
          <a:stretch>
            <a:fillRect/>
          </a:stretch>
        </p:blipFill>
        <p:spPr>
          <a:xfrm>
            <a:off x="0" y="2667000"/>
            <a:ext cx="9144000" cy="4191000"/>
          </a:xfrm>
          <a:prstGeom prst="rect">
            <a:avLst/>
          </a:prstGeom>
        </p:spPr>
      </p:pic>
    </p:spTree>
  </p:cSld>
  <p:clrMapOvr>
    <a:masterClrMapping/>
  </p:clrMapOvr>
  <p:transition spd="med">
    <p:wipe dir="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en-Creation_Exhibit_2.jpg"/>
          <p:cNvPicPr>
            <a:picLocks noChangeAspect="1"/>
          </p:cNvPicPr>
          <p:nvPr/>
        </p:nvPicPr>
        <p:blipFill>
          <a:blip r:embed="rId2" cstate="email"/>
          <a:stretch>
            <a:fillRect/>
          </a:stretch>
        </p:blipFill>
        <p:spPr>
          <a:xfrm>
            <a:off x="0" y="2017889"/>
            <a:ext cx="9144000" cy="4840111"/>
          </a:xfrm>
          <a:prstGeom prst="rect">
            <a:avLst/>
          </a:prstGeom>
          <a:effectLst>
            <a:softEdge rad="317500"/>
          </a:effectLst>
        </p:spPr>
      </p:pic>
      <p:sp>
        <p:nvSpPr>
          <p:cNvPr id="2" name="TextBox 1"/>
          <p:cNvSpPr txBox="1"/>
          <p:nvPr/>
        </p:nvSpPr>
        <p:spPr>
          <a:xfrm>
            <a:off x="685800" y="457200"/>
            <a:ext cx="6400800" cy="5632311"/>
          </a:xfrm>
          <a:prstGeom prst="rect">
            <a:avLst/>
          </a:prstGeom>
          <a:noFill/>
        </p:spPr>
        <p:txBody>
          <a:bodyPr wrap="square" rtlCol="0">
            <a:spAutoFit/>
          </a:bodyPr>
          <a:lstStyle/>
          <a:p>
            <a:r>
              <a:rPr lang="en-US" sz="4000" dirty="0">
                <a:solidFill>
                  <a:schemeClr val="bg1"/>
                </a:solidFill>
                <a:effectLst>
                  <a:glow rad="101600">
                    <a:schemeClr val="accent1">
                      <a:satMod val="175000"/>
                      <a:alpha val="40000"/>
                    </a:schemeClr>
                  </a:glow>
                  <a:outerShdw blurRad="38100" dist="38100" dir="2700000" algn="tl">
                    <a:srgbClr val="000000">
                      <a:alpha val="43137"/>
                    </a:srgbClr>
                  </a:outerShdw>
                </a:effectLst>
              </a:rPr>
              <a:t>He begins by reviewing the creation stories from Genesis, finding there an affirmation of the goodness of the world, while also countering interpretations that are commonly invoked to justify a spirit of domination over nature.</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enesis1.1_kjv.jpg"/>
          <p:cNvPicPr>
            <a:picLocks noChangeAspect="1"/>
          </p:cNvPicPr>
          <p:nvPr/>
        </p:nvPicPr>
        <p:blipFill>
          <a:blip r:embed="rId2" cstate="email"/>
          <a:srcRect/>
          <a:stretch>
            <a:fillRect/>
          </a:stretch>
        </p:blipFill>
        <p:spPr>
          <a:xfrm>
            <a:off x="0" y="0"/>
            <a:ext cx="9163050" cy="6858000"/>
          </a:xfrm>
          <a:prstGeom prst="rect">
            <a:avLst/>
          </a:prstGeom>
        </p:spPr>
      </p:pic>
      <p:sp>
        <p:nvSpPr>
          <p:cNvPr id="2" name="TextBox 1"/>
          <p:cNvSpPr txBox="1"/>
          <p:nvPr/>
        </p:nvSpPr>
        <p:spPr>
          <a:xfrm>
            <a:off x="914400" y="914400"/>
            <a:ext cx="7239000" cy="2554545"/>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rPr>
              <a:t>The first chapter of the book of Genesis tells us that the world was created by a loving, personal God. </a:t>
            </a:r>
          </a:p>
        </p:txBody>
      </p:sp>
    </p:spTree>
  </p:cSld>
  <p:clrMapOvr>
    <a:masterClrMapping/>
  </p:clrMapOvr>
  <p:transition spd="med">
    <p:wipe dir="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utumnpines.jpg"/>
          <p:cNvPicPr>
            <a:picLocks noChangeAspect="1"/>
          </p:cNvPicPr>
          <p:nvPr/>
        </p:nvPicPr>
        <p:blipFill>
          <a:blip r:embed="rId2" cstate="print"/>
          <a:stretch>
            <a:fillRect/>
          </a:stretch>
        </p:blipFill>
        <p:spPr>
          <a:xfrm>
            <a:off x="3759" y="0"/>
            <a:ext cx="9136481" cy="6858000"/>
          </a:xfrm>
          <a:prstGeom prst="rect">
            <a:avLst/>
          </a:prstGeom>
        </p:spPr>
      </p:pic>
      <p:sp>
        <p:nvSpPr>
          <p:cNvPr id="2" name="TextBox 1"/>
          <p:cNvSpPr txBox="1"/>
          <p:nvPr/>
        </p:nvSpPr>
        <p:spPr>
          <a:xfrm>
            <a:off x="762000" y="609600"/>
            <a:ext cx="7620000" cy="2431435"/>
          </a:xfrm>
          <a:prstGeom prst="rect">
            <a:avLst/>
          </a:prstGeom>
          <a:noFill/>
        </p:spPr>
        <p:txBody>
          <a:bodyPr wrap="square" rtlCol="0">
            <a:spAutoFit/>
          </a:bodyPr>
          <a:lstStyle/>
          <a:p>
            <a:r>
              <a:rPr lang="en-US" sz="4000" dirty="0">
                <a:solidFill>
                  <a:srgbClr val="663300"/>
                </a:solidFill>
              </a:rPr>
              <a:t>The world is good in itself; God contemplates what he has done and found that </a:t>
            </a:r>
            <a:r>
              <a:rPr lang="en-US" sz="4000" b="1" dirty="0">
                <a:solidFill>
                  <a:srgbClr val="663300"/>
                </a:solidFill>
              </a:rPr>
              <a:t>‘</a:t>
            </a:r>
            <a:r>
              <a:rPr lang="en-US" sz="4000" b="1" i="1" dirty="0">
                <a:solidFill>
                  <a:srgbClr val="663300"/>
                </a:solidFill>
              </a:rPr>
              <a:t>it was good’ </a:t>
            </a:r>
            <a:r>
              <a:rPr lang="en-US" sz="3200" dirty="0">
                <a:solidFill>
                  <a:srgbClr val="663300"/>
                </a:solidFill>
              </a:rPr>
              <a:t>(Gen 1:10, 13, 18, 21, 26).  </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609600"/>
            <a:ext cx="4114800" cy="5509200"/>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rPr>
              <a:t>“After the creation of man and woman, ‘God saw everything that he had made, and behold it was </a:t>
            </a:r>
            <a:r>
              <a:rPr lang="en-US" sz="4000" b="1" i="1" dirty="0">
                <a:solidFill>
                  <a:srgbClr val="FFFF00"/>
                </a:solidFill>
                <a:effectLst>
                  <a:outerShdw blurRad="38100" dist="38100" dir="2700000" algn="tl">
                    <a:srgbClr val="000000">
                      <a:alpha val="43137"/>
                    </a:srgbClr>
                  </a:outerShdw>
                </a:effectLst>
              </a:rPr>
              <a:t>very good</a:t>
            </a:r>
            <a:r>
              <a:rPr lang="en-US" sz="4000" dirty="0">
                <a:solidFill>
                  <a:schemeClr val="bg1"/>
                </a:solidFill>
                <a:effectLst>
                  <a:outerShdw blurRad="38100" dist="38100" dir="2700000" algn="tl">
                    <a:srgbClr val="000000">
                      <a:alpha val="43137"/>
                    </a:srgbClr>
                  </a:outerShdw>
                </a:effectLst>
              </a:rPr>
              <a:t>.” </a:t>
            </a:r>
            <a:r>
              <a:rPr lang="en-US" sz="3200" dirty="0">
                <a:solidFill>
                  <a:schemeClr val="bg1"/>
                </a:solidFill>
                <a:effectLst>
                  <a:outerShdw blurRad="38100" dist="38100" dir="2700000" algn="tl">
                    <a:srgbClr val="000000">
                      <a:alpha val="43137"/>
                    </a:srgbClr>
                  </a:outerShdw>
                </a:effectLst>
              </a:rPr>
              <a:t>(Gen.1:31).</a:t>
            </a:r>
            <a:endParaRPr lang="en-US" sz="4000" dirty="0">
              <a:solidFill>
                <a:schemeClr val="bg1"/>
              </a:solidFill>
              <a:effectLst>
                <a:outerShdw blurRad="38100" dist="38100" dir="2700000" algn="tl">
                  <a:srgbClr val="000000">
                    <a:alpha val="43137"/>
                  </a:srgbClr>
                </a:outerShdw>
              </a:effectLst>
            </a:endParaRPr>
          </a:p>
        </p:txBody>
      </p:sp>
      <p:pic>
        <p:nvPicPr>
          <p:cNvPr id="3" name="Picture 2" descr="genesis_2a_sm.jpg"/>
          <p:cNvPicPr>
            <a:picLocks noChangeAspect="1"/>
          </p:cNvPicPr>
          <p:nvPr/>
        </p:nvPicPr>
        <p:blipFill>
          <a:blip r:embed="rId2" cstate="email"/>
          <a:stretch>
            <a:fillRect/>
          </a:stretch>
        </p:blipFill>
        <p:spPr>
          <a:xfrm>
            <a:off x="4218747" y="0"/>
            <a:ext cx="4925253" cy="6858000"/>
          </a:xfrm>
          <a:prstGeom prst="rect">
            <a:avLst/>
          </a:prstGeom>
          <a:effectLst>
            <a:softEdge rad="635000"/>
          </a:effec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609600"/>
            <a:ext cx="7696200" cy="5632311"/>
          </a:xfrm>
          <a:prstGeom prst="rect">
            <a:avLst/>
          </a:prstGeom>
          <a:noFill/>
        </p:spPr>
        <p:txBody>
          <a:bodyPr wrap="square" rtlCol="0">
            <a:spAutoFit/>
          </a:bodyPr>
          <a:lstStyle/>
          <a:p>
            <a:r>
              <a:rPr lang="en-US" sz="4000"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“Let us make man in our own image, in the likeness of ourselves, and let them be masters of the fish of the sea, the birds of heaven, the cattle, all the wild beasts and the reptiles that crawl upon the earth…. God blessed them, saying to them, 'Be fruitful, multiply, </a:t>
            </a:r>
            <a:r>
              <a:rPr lang="en-US" sz="4000" b="1" i="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fill the earth and conquer it</a:t>
            </a:r>
            <a:r>
              <a:rPr lang="en-US" sz="4000"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(Gen 1:26-28) </a:t>
            </a:r>
          </a:p>
        </p:txBody>
      </p:sp>
    </p:spTree>
  </p:cSld>
  <p:clrMapOvr>
    <a:masterClrMapping/>
  </p:clrMapOvr>
  <p:transition spd="med">
    <p:wipe dir="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IMG5334.JPG"/>
          <p:cNvPicPr>
            <a:picLocks noChangeAspect="1"/>
          </p:cNvPicPr>
          <p:nvPr/>
        </p:nvPicPr>
        <p:blipFill>
          <a:blip r:embed="rId2" cstate="email"/>
          <a:stretch>
            <a:fillRect/>
          </a:stretch>
        </p:blipFill>
        <p:spPr>
          <a:xfrm>
            <a:off x="0" y="0"/>
            <a:ext cx="9144000" cy="6858000"/>
          </a:xfrm>
          <a:prstGeom prst="rect">
            <a:avLst/>
          </a:prstGeom>
        </p:spPr>
      </p:pic>
      <p:sp>
        <p:nvSpPr>
          <p:cNvPr id="2" name="TextBox 1"/>
          <p:cNvSpPr txBox="1"/>
          <p:nvPr/>
        </p:nvSpPr>
        <p:spPr>
          <a:xfrm>
            <a:off x="838200" y="2133600"/>
            <a:ext cx="7696200" cy="3785652"/>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rPr>
              <a:t>The repercussions of this command </a:t>
            </a:r>
            <a:r>
              <a:rPr lang="en-US" sz="4000" i="1" dirty="0">
                <a:solidFill>
                  <a:srgbClr val="FFFF00"/>
                </a:solidFill>
                <a:effectLst>
                  <a:outerShdw blurRad="38100" dist="38100" dir="2700000" algn="tl">
                    <a:srgbClr val="000000">
                      <a:alpha val="43137"/>
                    </a:srgbClr>
                  </a:outerShdw>
                </a:effectLst>
              </a:rPr>
              <a:t>“to fill the earth and conquer it”  </a:t>
            </a:r>
            <a:r>
              <a:rPr lang="en-US" sz="3200" dirty="0">
                <a:solidFill>
                  <a:schemeClr val="bg1"/>
                </a:solidFill>
                <a:effectLst>
                  <a:outerShdw blurRad="38100" dist="38100" dir="2700000" algn="tl">
                    <a:srgbClr val="000000">
                      <a:alpha val="43137"/>
                    </a:srgbClr>
                  </a:outerShdw>
                </a:effectLst>
              </a:rPr>
              <a:t>(Gen 1:28) </a:t>
            </a:r>
            <a:r>
              <a:rPr lang="en-US" sz="4000" dirty="0">
                <a:solidFill>
                  <a:schemeClr val="bg1"/>
                </a:solidFill>
                <a:effectLst>
                  <a:outerShdw blurRad="38100" dist="38100" dir="2700000" algn="tl">
                    <a:srgbClr val="000000">
                      <a:alpha val="43137"/>
                    </a:srgbClr>
                  </a:outerShdw>
                </a:effectLst>
              </a:rPr>
              <a:t>have had a </a:t>
            </a:r>
            <a:r>
              <a:rPr lang="en-US" sz="4000" b="1" dirty="0">
                <a:solidFill>
                  <a:srgbClr val="FFFF00"/>
                </a:solidFill>
                <a:effectLst>
                  <a:outerShdw blurRad="38100" dist="38100" dir="2700000" algn="tl">
                    <a:srgbClr val="000000">
                      <a:alpha val="43137"/>
                    </a:srgbClr>
                  </a:outerShdw>
                </a:effectLst>
              </a:rPr>
              <a:t>profound impact</a:t>
            </a:r>
            <a:r>
              <a:rPr lang="en-US" sz="4000" dirty="0">
                <a:solidFill>
                  <a:schemeClr val="bg1"/>
                </a:solidFill>
                <a:effectLst>
                  <a:outerShdw blurRad="38100" dist="38100" dir="2700000" algn="tl">
                    <a:srgbClr val="000000">
                      <a:alpha val="43137"/>
                    </a:srgbClr>
                  </a:outerShdw>
                </a:effectLst>
              </a:rPr>
              <a:t> on the way Jews and Christians have related to the natural world.</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untingbirds.jpg"/>
          <p:cNvPicPr>
            <a:picLocks noChangeAspect="1"/>
          </p:cNvPicPr>
          <p:nvPr/>
        </p:nvPicPr>
        <p:blipFill>
          <a:blip r:embed="rId2" cstate="print"/>
          <a:stretch>
            <a:fillRect/>
          </a:stretch>
        </p:blipFill>
        <p:spPr>
          <a:xfrm>
            <a:off x="0" y="0"/>
            <a:ext cx="9144000" cy="6858000"/>
          </a:xfrm>
          <a:prstGeom prst="rect">
            <a:avLst/>
          </a:prstGeom>
        </p:spPr>
      </p:pic>
      <p:sp>
        <p:nvSpPr>
          <p:cNvPr id="2" name="TextBox 1"/>
          <p:cNvSpPr txBox="1"/>
          <p:nvPr/>
        </p:nvSpPr>
        <p:spPr>
          <a:xfrm>
            <a:off x="990600" y="1676400"/>
            <a:ext cx="7239000" cy="2923877"/>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rPr>
              <a:t>The New Jerusalem Bible uses the phrase</a:t>
            </a:r>
            <a:r>
              <a:rPr lang="en-US" sz="4800" b="1" dirty="0">
                <a:solidFill>
                  <a:schemeClr val="bg1"/>
                </a:solidFill>
                <a:effectLst>
                  <a:outerShdw blurRad="38100" dist="38100" dir="2700000" algn="tl">
                    <a:srgbClr val="000000">
                      <a:alpha val="43137"/>
                    </a:srgbClr>
                  </a:outerShdw>
                </a:effectLst>
                <a:latin typeface="Tempus Sans ITC" pitchFamily="82" charset="0"/>
              </a:rPr>
              <a:t>: “</a:t>
            </a:r>
            <a:r>
              <a:rPr lang="en-US" sz="4800" b="1" dirty="0">
                <a:solidFill>
                  <a:schemeClr val="bg1"/>
                </a:solidFill>
                <a:effectLst>
                  <a:glow rad="101600">
                    <a:srgbClr val="C00000">
                      <a:alpha val="60000"/>
                    </a:srgbClr>
                  </a:glow>
                  <a:outerShdw blurRad="38100" dist="38100" dir="2700000" algn="tl">
                    <a:srgbClr val="000000">
                      <a:alpha val="43137"/>
                    </a:srgbClr>
                  </a:outerShdw>
                </a:effectLst>
                <a:latin typeface="Tempus Sans ITC" pitchFamily="82" charset="0"/>
              </a:rPr>
              <a:t>subdue it</a:t>
            </a:r>
            <a:r>
              <a:rPr lang="en-US" sz="4800" b="1" dirty="0">
                <a:solidFill>
                  <a:schemeClr val="bg1"/>
                </a:solidFill>
                <a:effectLst>
                  <a:outerShdw blurRad="38100" dist="38100" dir="2700000" algn="tl">
                    <a:srgbClr val="000000">
                      <a:alpha val="43137"/>
                    </a:srgbClr>
                  </a:outerShdw>
                </a:effectLst>
                <a:latin typeface="Tempus Sans ITC" pitchFamily="82" charset="0"/>
              </a:rPr>
              <a:t>,”</a:t>
            </a:r>
            <a:r>
              <a:rPr lang="en-US" sz="4000" dirty="0">
                <a:solidFill>
                  <a:schemeClr val="bg1"/>
                </a:solidFill>
                <a:effectLst>
                  <a:outerShdw blurRad="38100" dist="38100" dir="2700000" algn="tl">
                    <a:srgbClr val="000000">
                      <a:alpha val="43137"/>
                    </a:srgbClr>
                  </a:outerShdw>
                </a:effectLst>
              </a:rPr>
              <a:t> while other translations say “</a:t>
            </a:r>
            <a:r>
              <a:rPr lang="en-US" sz="4800" b="1" dirty="0">
                <a:solidFill>
                  <a:schemeClr val="bg1"/>
                </a:solidFill>
                <a:effectLst>
                  <a:glow rad="101600">
                    <a:srgbClr val="FF33CC">
                      <a:alpha val="60000"/>
                    </a:srgbClr>
                  </a:glow>
                  <a:outerShdw blurRad="38100" dist="38100" dir="2700000" algn="tl">
                    <a:srgbClr val="000000">
                      <a:alpha val="43137"/>
                    </a:srgbClr>
                  </a:outerShdw>
                </a:effectLst>
                <a:latin typeface="Tempus Sans ITC" pitchFamily="82" charset="0"/>
              </a:rPr>
              <a:t>have dominion over it</a:t>
            </a:r>
            <a:r>
              <a:rPr lang="en-US" sz="4000" dirty="0">
                <a:solidFill>
                  <a:schemeClr val="bg1"/>
                </a:solidFill>
                <a:effectLst>
                  <a:outerShdw blurRad="38100" dist="38100" dir="2700000" algn="tl">
                    <a:srgbClr val="000000">
                      <a:alpha val="43137"/>
                    </a:srgbClr>
                  </a:outerShdw>
                </a:effectLst>
              </a:rPr>
              <a:t>.”</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04800"/>
            <a:ext cx="9144000" cy="3662541"/>
          </a:xfrm>
          <a:prstGeom prst="rect">
            <a:avLst/>
          </a:prstGeom>
          <a:noFill/>
        </p:spPr>
        <p:txBody>
          <a:bodyPr wrap="square" rtlCol="0">
            <a:spAutoFit/>
          </a:bodyPr>
          <a:lstStyle/>
          <a:p>
            <a:pPr algn="ctr"/>
            <a:r>
              <a:rPr lang="en-US" sz="4000" dirty="0">
                <a:solidFill>
                  <a:schemeClr val="bg1"/>
                </a:solidFill>
                <a:effectLst>
                  <a:outerShdw blurRad="38100" dist="38100" dir="2700000" algn="tl">
                    <a:srgbClr val="000000">
                      <a:alpha val="43137"/>
                    </a:srgbClr>
                  </a:outerShdw>
                </a:effectLst>
              </a:rPr>
              <a:t>Pope Francis is aware that </a:t>
            </a:r>
            <a:r>
              <a:rPr lang="en-US" sz="40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“the Genesis account which grants man ‘dominion’ over the earth, </a:t>
            </a:r>
            <a:r>
              <a:rPr lang="en-US" sz="40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has encouraged the unbridled exploitation of nature </a:t>
            </a:r>
            <a:r>
              <a:rPr lang="en-US" sz="40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by painting him as </a:t>
            </a:r>
            <a:r>
              <a:rPr lang="en-US" sz="4000" b="1" i="1" dirty="0">
                <a:solidFill>
                  <a:schemeClr val="bg1"/>
                </a:solidFill>
                <a:effectLst>
                  <a:glow rad="101600">
                    <a:srgbClr val="663300">
                      <a:alpha val="60000"/>
                    </a:srgbClr>
                  </a:glow>
                  <a:outerShdw blurRad="38100" dist="38100" dir="2700000" algn="tl">
                    <a:srgbClr val="000000">
                      <a:alpha val="43137"/>
                    </a:srgbClr>
                  </a:outerShdw>
                </a:effectLst>
                <a:latin typeface="Times New Roman" pitchFamily="18" charset="0"/>
                <a:cs typeface="Times New Roman" pitchFamily="18" charset="0"/>
              </a:rPr>
              <a:t>domineering and destructive</a:t>
            </a:r>
            <a:r>
              <a:rPr lang="en-US" sz="4000" dirty="0">
                <a:solidFill>
                  <a:schemeClr val="bg1"/>
                </a:solidFill>
                <a:effectLst>
                  <a:glow rad="101600">
                    <a:srgbClr val="663300">
                      <a:alpha val="60000"/>
                    </a:srgbClr>
                  </a:glow>
                  <a:outerShdw blurRad="38100" dist="38100" dir="2700000" algn="tl">
                    <a:srgbClr val="000000">
                      <a:alpha val="43137"/>
                    </a:srgbClr>
                  </a:outerShdw>
                </a:effectLst>
                <a:latin typeface="Times New Roman" pitchFamily="18" charset="0"/>
                <a:cs typeface="Times New Roman" pitchFamily="18" charset="0"/>
              </a:rPr>
              <a:t> </a:t>
            </a:r>
            <a:r>
              <a:rPr lang="en-US" sz="40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by nature.”</a:t>
            </a:r>
            <a:r>
              <a:rPr lang="en-US" sz="4000" dirty="0">
                <a:solidFill>
                  <a:schemeClr val="bg1"/>
                </a:solidFill>
                <a:effectLst>
                  <a:outerShdw blurRad="38100" dist="38100" dir="2700000" algn="tl">
                    <a:srgbClr val="000000">
                      <a:alpha val="43137"/>
                    </a:srgbClr>
                  </a:outerShdw>
                </a:effectLst>
              </a:rPr>
              <a:t> </a:t>
            </a:r>
            <a:r>
              <a:rPr lang="en-US" sz="2400" dirty="0">
                <a:solidFill>
                  <a:schemeClr val="bg1"/>
                </a:solidFill>
                <a:effectLst>
                  <a:outerShdw blurRad="38100" dist="38100" dir="2700000" algn="tl">
                    <a:srgbClr val="000000">
                      <a:alpha val="43137"/>
                    </a:srgbClr>
                  </a:outerShdw>
                </a:effectLst>
              </a:rPr>
              <a:t>(No. 67)</a:t>
            </a:r>
            <a:endParaRPr lang="en-US" sz="4000" dirty="0">
              <a:solidFill>
                <a:schemeClr val="bg1"/>
              </a:solidFill>
              <a:effectLst>
                <a:outerShdw blurRad="38100" dist="38100" dir="2700000" algn="tl">
                  <a:srgbClr val="000000">
                    <a:alpha val="43137"/>
                  </a:srgbClr>
                </a:outerShdw>
              </a:effectLst>
            </a:endParaRPr>
          </a:p>
        </p:txBody>
      </p:sp>
      <p:pic>
        <p:nvPicPr>
          <p:cNvPr id="4" name="Picture 3" descr="hunting_moose.jpg"/>
          <p:cNvPicPr>
            <a:picLocks noChangeAspect="1"/>
          </p:cNvPicPr>
          <p:nvPr/>
        </p:nvPicPr>
        <p:blipFill>
          <a:blip r:embed="rId2" cstate="email"/>
          <a:stretch>
            <a:fillRect/>
          </a:stretch>
        </p:blipFill>
        <p:spPr>
          <a:xfrm>
            <a:off x="5334000" y="4000500"/>
            <a:ext cx="3810000" cy="2857500"/>
          </a:xfrm>
          <a:prstGeom prst="rect">
            <a:avLst/>
          </a:prstGeom>
        </p:spPr>
      </p:pic>
      <p:pic>
        <p:nvPicPr>
          <p:cNvPr id="5" name="Picture 4" descr="corrientes river contaminants.jpg"/>
          <p:cNvPicPr>
            <a:picLocks noChangeAspect="1"/>
          </p:cNvPicPr>
          <p:nvPr/>
        </p:nvPicPr>
        <p:blipFill>
          <a:blip r:embed="rId3" cstate="print"/>
          <a:stretch>
            <a:fillRect/>
          </a:stretch>
        </p:blipFill>
        <p:spPr>
          <a:xfrm>
            <a:off x="2286000" y="3810000"/>
            <a:ext cx="3048000" cy="3048000"/>
          </a:xfrm>
          <a:prstGeom prst="rect">
            <a:avLst/>
          </a:prstGeom>
        </p:spPr>
      </p:pic>
      <p:pic>
        <p:nvPicPr>
          <p:cNvPr id="7" name="Picture 6" descr="factoryfarming1.jpg"/>
          <p:cNvPicPr>
            <a:picLocks noChangeAspect="1"/>
          </p:cNvPicPr>
          <p:nvPr/>
        </p:nvPicPr>
        <p:blipFill>
          <a:blip r:embed="rId4" cstate="email"/>
          <a:stretch>
            <a:fillRect/>
          </a:stretch>
        </p:blipFill>
        <p:spPr>
          <a:xfrm>
            <a:off x="0" y="3554348"/>
            <a:ext cx="2286000" cy="3303651"/>
          </a:xfrm>
          <a:prstGeom prst="rect">
            <a:avLst/>
          </a:prstGeom>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1000"/>
                                        <p:tgtEl>
                                          <p:spTgt spid="5"/>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457200"/>
            <a:ext cx="5105400" cy="5827044"/>
          </a:xfrm>
          <a:prstGeom prst="rect">
            <a:avLst/>
          </a:prstGeom>
          <a:noFill/>
        </p:spPr>
        <p:txBody>
          <a:bodyPr wrap="square" rtlCol="0">
            <a:spAutoFit/>
          </a:bodyPr>
          <a:lstStyle/>
          <a:p>
            <a:pPr algn="ctr">
              <a:lnSpc>
                <a:spcPts val="6500"/>
              </a:lnSpc>
            </a:pPr>
            <a:r>
              <a:rPr lang="en-US" sz="4400" b="1"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“this is </a:t>
            </a:r>
            <a:r>
              <a:rPr lang="en-US" sz="4800" b="1" i="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not a correct interpretation </a:t>
            </a:r>
            <a:r>
              <a:rPr lang="en-US" sz="4400" b="1"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of the Bible as understood by the Church” </a:t>
            </a:r>
          </a:p>
          <a:p>
            <a:pPr algn="ctr">
              <a:lnSpc>
                <a:spcPts val="6500"/>
              </a:lnSpc>
            </a:pPr>
            <a:r>
              <a:rPr lang="en-US" sz="36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t>
            </a:r>
            <a:r>
              <a:rPr lang="en-US" sz="3600"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No. 67).  </a:t>
            </a:r>
            <a:endParaRPr lang="en-US" sz="4400"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4" name="Picture 3" descr="bible_and_earth.jpg"/>
          <p:cNvPicPr>
            <a:picLocks noChangeAspect="1"/>
          </p:cNvPicPr>
          <p:nvPr/>
        </p:nvPicPr>
        <p:blipFill>
          <a:blip r:embed="rId2" cstate="print">
            <a:clrChange>
              <a:clrFrom>
                <a:srgbClr val="FDFDFD"/>
              </a:clrFrom>
              <a:clrTo>
                <a:srgbClr val="FDFDFD">
                  <a:alpha val="0"/>
                </a:srgbClr>
              </a:clrTo>
            </a:clrChange>
          </a:blip>
          <a:stretch>
            <a:fillRect/>
          </a:stretch>
        </p:blipFill>
        <p:spPr>
          <a:xfrm>
            <a:off x="5410200" y="4038600"/>
            <a:ext cx="3129280" cy="2438400"/>
          </a:xfrm>
          <a:prstGeom prst="rect">
            <a:avLst/>
          </a:prstGeom>
        </p:spPr>
      </p:pic>
      <p:pic>
        <p:nvPicPr>
          <p:cNvPr id="5" name="Picture 4" descr="pope-francis3.jpg"/>
          <p:cNvPicPr>
            <a:picLocks noChangeAspect="1"/>
          </p:cNvPicPr>
          <p:nvPr/>
        </p:nvPicPr>
        <p:blipFill>
          <a:blip r:embed="rId3" cstate="email"/>
          <a:srcRect/>
          <a:stretch>
            <a:fillRect/>
          </a:stretch>
        </p:blipFill>
        <p:spPr>
          <a:xfrm>
            <a:off x="5334000" y="457200"/>
            <a:ext cx="3548418" cy="3048000"/>
          </a:xfrm>
          <a:prstGeom prst="ellipse">
            <a:avLst/>
          </a:prstGeom>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5-04-09Grotta (7).JPG"/>
          <p:cNvPicPr>
            <a:picLocks noChangeAspect="1"/>
          </p:cNvPicPr>
          <p:nvPr/>
        </p:nvPicPr>
        <p:blipFill>
          <a:blip r:embed="rId2" cstate="email"/>
          <a:stretch>
            <a:fillRect/>
          </a:stretch>
        </p:blipFill>
        <p:spPr>
          <a:xfrm>
            <a:off x="0" y="0"/>
            <a:ext cx="9144000" cy="6858000"/>
          </a:xfrm>
          <a:prstGeom prst="rect">
            <a:avLst/>
          </a:prstGeom>
        </p:spPr>
      </p:pic>
      <p:sp>
        <p:nvSpPr>
          <p:cNvPr id="2" name="TextBox 1"/>
          <p:cNvSpPr txBox="1"/>
          <p:nvPr/>
        </p:nvSpPr>
        <p:spPr>
          <a:xfrm>
            <a:off x="457200" y="838200"/>
            <a:ext cx="3048000" cy="5016758"/>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rPr>
              <a:t>In Genesis 2:15, God commands Adam and Eve to “till and keep” the garden of the world. </a:t>
            </a:r>
          </a:p>
        </p:txBody>
      </p:sp>
      <p:sp>
        <p:nvSpPr>
          <p:cNvPr id="4" name="TextBox 3"/>
          <p:cNvSpPr txBox="1"/>
          <p:nvPr/>
        </p:nvSpPr>
        <p:spPr>
          <a:xfrm>
            <a:off x="4876800" y="1044000"/>
            <a:ext cx="3810000" cy="5509200"/>
          </a:xfrm>
          <a:prstGeom prst="rect">
            <a:avLst/>
          </a:prstGeom>
          <a:noFill/>
        </p:spPr>
        <p:txBody>
          <a:bodyPr wrap="square" rtlCol="0">
            <a:spAutoFit/>
          </a:bodyPr>
          <a:lstStyle/>
          <a:p>
            <a:pPr algn="r"/>
            <a:r>
              <a:rPr lang="en-US" sz="4000" dirty="0">
                <a:solidFill>
                  <a:schemeClr val="bg1"/>
                </a:solidFill>
                <a:effectLst>
                  <a:outerShdw blurRad="38100" dist="38100" dir="2700000" algn="tl">
                    <a:srgbClr val="000000">
                      <a:alpha val="43137"/>
                    </a:srgbClr>
                  </a:outerShdw>
                </a:effectLst>
              </a:rPr>
              <a:t>“</a:t>
            </a:r>
            <a:r>
              <a:rPr lang="en-US" sz="4000" b="1" dirty="0">
                <a:solidFill>
                  <a:srgbClr val="FFFF00"/>
                </a:solidFill>
                <a:effectLst>
                  <a:outerShdw blurRad="38100" dist="38100" dir="2700000" algn="tl">
                    <a:srgbClr val="000000">
                      <a:alpha val="43137"/>
                    </a:srgbClr>
                  </a:outerShdw>
                </a:effectLst>
              </a:rPr>
              <a:t>Tilling</a:t>
            </a:r>
            <a:r>
              <a:rPr lang="en-US" sz="4000" dirty="0">
                <a:solidFill>
                  <a:schemeClr val="bg1"/>
                </a:solidFill>
                <a:effectLst>
                  <a:outerShdw blurRad="38100" dist="38100" dir="2700000" algn="tl">
                    <a:srgbClr val="000000">
                      <a:alpha val="43137"/>
                    </a:srgbClr>
                  </a:outerShdw>
                </a:effectLst>
              </a:rPr>
              <a:t>” refers to </a:t>
            </a:r>
            <a:r>
              <a:rPr lang="en-US" sz="4000" i="1" dirty="0">
                <a:solidFill>
                  <a:schemeClr val="bg1"/>
                </a:solidFill>
                <a:effectLst>
                  <a:glow rad="101600">
                    <a:srgbClr val="7030A0">
                      <a:alpha val="60000"/>
                    </a:srgbClr>
                  </a:glow>
                  <a:outerShdw blurRad="38100" dist="38100" dir="2700000" algn="tl">
                    <a:srgbClr val="000000">
                      <a:alpha val="43137"/>
                    </a:srgbClr>
                  </a:outerShdw>
                </a:effectLst>
              </a:rPr>
              <a:t>cultivating, plowing</a:t>
            </a:r>
            <a:r>
              <a:rPr lang="en-US" sz="4000" dirty="0">
                <a:solidFill>
                  <a:schemeClr val="bg1"/>
                </a:solidFill>
                <a:effectLst>
                  <a:outerShdw blurRad="38100" dist="38100" dir="2700000" algn="tl">
                    <a:srgbClr val="000000">
                      <a:alpha val="43137"/>
                    </a:srgbClr>
                  </a:outerShdw>
                </a:effectLst>
              </a:rPr>
              <a:t>, while “</a:t>
            </a:r>
            <a:r>
              <a:rPr lang="en-US" sz="4000" b="1" dirty="0">
                <a:solidFill>
                  <a:srgbClr val="FFFF00"/>
                </a:solidFill>
                <a:effectLst>
                  <a:outerShdw blurRad="38100" dist="38100" dir="2700000" algn="tl">
                    <a:srgbClr val="000000">
                      <a:alpha val="43137"/>
                    </a:srgbClr>
                  </a:outerShdw>
                </a:effectLst>
              </a:rPr>
              <a:t>keeping</a:t>
            </a:r>
            <a:r>
              <a:rPr lang="en-US" sz="4000" dirty="0">
                <a:solidFill>
                  <a:schemeClr val="bg1"/>
                </a:solidFill>
                <a:effectLst>
                  <a:outerShdw blurRad="38100" dist="38100" dir="2700000" algn="tl">
                    <a:srgbClr val="000000">
                      <a:alpha val="43137"/>
                    </a:srgbClr>
                  </a:outerShdw>
                </a:effectLst>
              </a:rPr>
              <a:t>” means, </a:t>
            </a:r>
            <a:r>
              <a:rPr lang="en-US" sz="4000" i="1" dirty="0">
                <a:solidFill>
                  <a:schemeClr val="bg1"/>
                </a:solidFill>
                <a:effectLst>
                  <a:glow rad="63500">
                    <a:srgbClr val="660066">
                      <a:alpha val="40000"/>
                    </a:srgbClr>
                  </a:glow>
                  <a:outerShdw blurRad="38100" dist="38100" dir="2700000" algn="tl">
                    <a:srgbClr val="000000">
                      <a:alpha val="43137"/>
                    </a:srgbClr>
                  </a:outerShdw>
                </a:effectLst>
              </a:rPr>
              <a:t>caring, protecting, overseeing and preserving</a:t>
            </a:r>
            <a:r>
              <a:rPr lang="en-US" sz="4000" dirty="0">
                <a:solidFill>
                  <a:schemeClr val="bg1"/>
                </a:solidFill>
                <a:effectLst>
                  <a:outerShdw blurRad="38100" dist="38100" dir="2700000" algn="tl">
                    <a:srgbClr val="000000">
                      <a:alpha val="43137"/>
                    </a:srgbClr>
                  </a:outerShdw>
                </a:effectLst>
              </a:rPr>
              <a:t>” </a:t>
            </a:r>
          </a:p>
          <a:p>
            <a:pPr algn="r"/>
            <a:r>
              <a:rPr lang="en-US" sz="3200" dirty="0">
                <a:solidFill>
                  <a:schemeClr val="bg1"/>
                </a:solidFill>
                <a:effectLst>
                  <a:outerShdw blurRad="38100" dist="38100" dir="2700000" algn="tl">
                    <a:srgbClr val="000000">
                      <a:alpha val="43137"/>
                    </a:srgbClr>
                  </a:outerShdw>
                </a:effectLst>
              </a:rPr>
              <a:t>(No. 67).</a:t>
            </a:r>
            <a:endParaRPr lang="en-US" sz="4000" dirty="0">
              <a:solidFill>
                <a:schemeClr val="bg1"/>
              </a:solidFill>
              <a:effectLst>
                <a:outerShdw blurRad="38100" dist="38100" dir="2700000" algn="tl">
                  <a:srgbClr val="000000">
                    <a:alpha val="43137"/>
                  </a:srgbClr>
                </a:outerShdw>
              </a:effectLst>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eforestation1_sumatra.jpg"/>
          <p:cNvPicPr>
            <a:picLocks noChangeAspect="1"/>
          </p:cNvPicPr>
          <p:nvPr/>
        </p:nvPicPr>
        <p:blipFill>
          <a:blip r:embed="rId2" cstate="email"/>
          <a:srcRect/>
          <a:stretch>
            <a:fillRect/>
          </a:stretch>
        </p:blipFill>
        <p:spPr>
          <a:xfrm>
            <a:off x="0" y="0"/>
            <a:ext cx="9144000" cy="6858000"/>
          </a:xfrm>
          <a:prstGeom prst="rect">
            <a:avLst/>
          </a:prstGeom>
        </p:spPr>
      </p:pic>
      <p:sp>
        <p:nvSpPr>
          <p:cNvPr id="2" name="TextBox 1"/>
          <p:cNvSpPr txBox="1"/>
          <p:nvPr/>
        </p:nvSpPr>
        <p:spPr>
          <a:xfrm>
            <a:off x="914400" y="1295400"/>
            <a:ext cx="6400800" cy="3785652"/>
          </a:xfrm>
          <a:prstGeom prst="rect">
            <a:avLst/>
          </a:prstGeom>
          <a:noFill/>
        </p:spPr>
        <p:txBody>
          <a:bodyPr wrap="square" rtlCol="0">
            <a:spAutoFit/>
          </a:bodyPr>
          <a:lstStyle/>
          <a:p>
            <a:r>
              <a:rPr lang="en-US" sz="4000" i="1" dirty="0">
                <a:solidFill>
                  <a:schemeClr val="bg1"/>
                </a:solidFill>
                <a:effectLst>
                  <a:outerShdw blurRad="38100" dist="38100" dir="2700000" algn="tl">
                    <a:srgbClr val="000000">
                      <a:alpha val="43137"/>
                    </a:srgbClr>
                  </a:outerShdw>
                </a:effectLst>
              </a:rPr>
              <a:t>“due to an ill-considered exploitation of nature, humanity runs the risk of destroying it and becoming in turn a victim of this degradation” </a:t>
            </a:r>
            <a:r>
              <a:rPr lang="en-US" sz="3200" dirty="0">
                <a:solidFill>
                  <a:schemeClr val="bg1"/>
                </a:solidFill>
                <a:effectLst>
                  <a:outerShdw blurRad="38100" dist="38100" dir="2700000" algn="tl">
                    <a:srgbClr val="000000">
                      <a:alpha val="43137"/>
                    </a:srgbClr>
                  </a:outerShdw>
                </a:effectLst>
              </a:rPr>
              <a:t>(No. 4).</a:t>
            </a:r>
            <a:endParaRPr lang="en-US" sz="4000" dirty="0">
              <a:solidFill>
                <a:schemeClr val="bg1"/>
              </a:solidFill>
              <a:effectLst>
                <a:outerShdw blurRad="38100" dist="38100" dir="2700000" algn="tl">
                  <a:srgbClr val="000000">
                    <a:alpha val="43137"/>
                  </a:srgbClr>
                </a:outerShdw>
              </a:effectLst>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3-05-1-3-US-Malibu (10).JPG"/>
          <p:cNvPicPr>
            <a:picLocks noChangeAspect="1"/>
          </p:cNvPicPr>
          <p:nvPr/>
        </p:nvPicPr>
        <p:blipFill>
          <a:blip r:embed="rId2" cstate="email"/>
          <a:stretch>
            <a:fillRect/>
          </a:stretch>
        </p:blipFill>
        <p:spPr>
          <a:xfrm>
            <a:off x="0" y="0"/>
            <a:ext cx="9144000" cy="6858000"/>
          </a:xfrm>
          <a:prstGeom prst="rect">
            <a:avLst/>
          </a:prstGeom>
        </p:spPr>
      </p:pic>
      <p:sp>
        <p:nvSpPr>
          <p:cNvPr id="2" name="TextBox 1"/>
          <p:cNvSpPr txBox="1"/>
          <p:nvPr/>
        </p:nvSpPr>
        <p:spPr>
          <a:xfrm>
            <a:off x="609600" y="304800"/>
            <a:ext cx="8229600" cy="2554545"/>
          </a:xfrm>
          <a:prstGeom prst="rect">
            <a:avLst/>
          </a:prstGeom>
          <a:noFill/>
        </p:spPr>
        <p:txBody>
          <a:bodyPr wrap="square" rtlCol="0">
            <a:spAutoFit/>
          </a:bodyPr>
          <a:lstStyle/>
          <a:p>
            <a:r>
              <a:rPr lang="en-US" sz="4000" dirty="0">
                <a:solidFill>
                  <a:srgbClr val="660066"/>
                </a:solidFill>
              </a:rPr>
              <a:t>For the Pope this text </a:t>
            </a:r>
            <a:r>
              <a:rPr lang="en-US" sz="4000" b="1" dirty="0">
                <a:solidFill>
                  <a:srgbClr val="660066"/>
                </a:solidFill>
              </a:rPr>
              <a:t>calls on humans to be thoughtful and careful</a:t>
            </a:r>
            <a:r>
              <a:rPr lang="en-US" sz="4000" dirty="0">
                <a:solidFill>
                  <a:srgbClr val="660066"/>
                </a:solidFill>
              </a:rPr>
              <a:t> in the way they relate to creation,</a:t>
            </a:r>
          </a:p>
        </p:txBody>
      </p:sp>
      <p:sp>
        <p:nvSpPr>
          <p:cNvPr id="5" name="Striped Right Arrow 4"/>
          <p:cNvSpPr/>
          <p:nvPr/>
        </p:nvSpPr>
        <p:spPr>
          <a:xfrm>
            <a:off x="838200" y="3886200"/>
            <a:ext cx="8001000" cy="2209800"/>
          </a:xfrm>
          <a:prstGeom prst="stripedRightArrow">
            <a:avLst/>
          </a:prstGeom>
          <a:solidFill>
            <a:srgbClr val="99FF33"/>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i="1" dirty="0">
                <a:solidFill>
                  <a:srgbClr val="663300"/>
                </a:solidFill>
                <a:latin typeface="Comic Sans MS" pitchFamily="66" charset="0"/>
              </a:rPr>
              <a:t>though he does admit that</a:t>
            </a:r>
            <a:endParaRPr lang="en-US" sz="4400" dirty="0">
              <a:solidFill>
                <a:srgbClr val="663300"/>
              </a:solidFill>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04800"/>
            <a:ext cx="8839200" cy="1323439"/>
          </a:xfrm>
          <a:prstGeom prst="rect">
            <a:avLst/>
          </a:prstGeom>
          <a:noFill/>
        </p:spPr>
        <p:txBody>
          <a:bodyPr wrap="square" rtlCol="0">
            <a:spAutoFit/>
          </a:bodyPr>
          <a:lstStyle/>
          <a:p>
            <a:r>
              <a:rPr lang="en-PH" sz="40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“It is true that we Christians have at times </a:t>
            </a:r>
            <a:r>
              <a:rPr lang="en-PH" sz="4000"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incorrectly interpreted the Scriptures</a:t>
            </a:r>
            <a:r>
              <a:rPr lang="en-PH" sz="40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endParaRPr lang="en-US" sz="40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6" name="Picture 5" descr="supertrawler7.jpg"/>
          <p:cNvPicPr>
            <a:picLocks noChangeAspect="1"/>
          </p:cNvPicPr>
          <p:nvPr/>
        </p:nvPicPr>
        <p:blipFill>
          <a:blip r:embed="rId2" cstate="email"/>
          <a:stretch>
            <a:fillRect/>
          </a:stretch>
        </p:blipFill>
        <p:spPr>
          <a:xfrm>
            <a:off x="4572000" y="3766566"/>
            <a:ext cx="4419600" cy="2939034"/>
          </a:xfrm>
          <a:prstGeom prst="rect">
            <a:avLst/>
          </a:prstGeom>
        </p:spPr>
      </p:pic>
      <p:sp>
        <p:nvSpPr>
          <p:cNvPr id="7" name="TextBox 6"/>
          <p:cNvSpPr txBox="1"/>
          <p:nvPr/>
        </p:nvSpPr>
        <p:spPr>
          <a:xfrm>
            <a:off x="304800" y="1600200"/>
            <a:ext cx="5486400" cy="5016758"/>
          </a:xfrm>
          <a:prstGeom prst="rect">
            <a:avLst/>
          </a:prstGeom>
          <a:noFill/>
        </p:spPr>
        <p:txBody>
          <a:bodyPr wrap="square" rtlCol="0">
            <a:spAutoFit/>
          </a:bodyPr>
          <a:lstStyle/>
          <a:p>
            <a:r>
              <a:rPr lang="en-PH" sz="40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nowadays we must </a:t>
            </a:r>
            <a:r>
              <a:rPr lang="en-PH" sz="40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forcefully reject </a:t>
            </a:r>
            <a:r>
              <a:rPr lang="en-PH" sz="40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the notion that our being created in God’s image and given dominion over the earth justifies absolute domination over other creatures.” </a:t>
            </a:r>
            <a:r>
              <a:rPr lang="en-PH"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(No. 67)</a:t>
            </a:r>
            <a:endPar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9" name="Picture 8" descr="Hunting3.jpg"/>
          <p:cNvPicPr>
            <a:picLocks noChangeAspect="1"/>
          </p:cNvPicPr>
          <p:nvPr/>
        </p:nvPicPr>
        <p:blipFill>
          <a:blip r:embed="rId3" cstate="email"/>
          <a:srcRect/>
          <a:stretch>
            <a:fillRect/>
          </a:stretch>
        </p:blipFill>
        <p:spPr>
          <a:xfrm>
            <a:off x="5410200" y="1676400"/>
            <a:ext cx="3038475" cy="2076276"/>
          </a:xfrm>
          <a:prstGeom prst="rect">
            <a:avLst/>
          </a:prstGeom>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3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838200"/>
            <a:ext cx="7848600" cy="5016758"/>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rPr>
              <a:t>The Pope joins with modern biblical scholars who insist that the Divine command in Genesis chapter 1:28 </a:t>
            </a:r>
            <a:r>
              <a:rPr lang="en-US" sz="4000" b="1" dirty="0">
                <a:solidFill>
                  <a:srgbClr val="FFFF00"/>
                </a:solidFill>
                <a:effectLst>
                  <a:outerShdw blurRad="38100" dist="38100" dir="2700000" algn="tl">
                    <a:srgbClr val="000000">
                      <a:alpha val="43137"/>
                    </a:srgbClr>
                  </a:outerShdw>
                </a:effectLst>
              </a:rPr>
              <a:t>cannot be interpreted as a license for </a:t>
            </a:r>
            <a:r>
              <a:rPr lang="en-US" sz="4000" dirty="0">
                <a:solidFill>
                  <a:schemeClr val="bg1"/>
                </a:solidFill>
                <a:effectLst>
                  <a:outerShdw blurRad="38100" dist="38100" dir="2700000" algn="tl">
                    <a:srgbClr val="000000">
                      <a:alpha val="43137"/>
                    </a:srgbClr>
                  </a:outerShdw>
                </a:effectLst>
              </a:rPr>
              <a:t>humans to change and transform the natural world according to any </a:t>
            </a:r>
            <a:r>
              <a:rPr lang="en-US" sz="4000" b="1" dirty="0">
                <a:solidFill>
                  <a:srgbClr val="FFFF00"/>
                </a:solidFill>
                <a:effectLst>
                  <a:outerShdw blurRad="38100" dist="38100" dir="2700000" algn="tl">
                    <a:srgbClr val="000000">
                      <a:alpha val="43137"/>
                    </a:srgbClr>
                  </a:outerShdw>
                </a:effectLst>
              </a:rPr>
              <a:t>human whim or fancy</a:t>
            </a:r>
            <a:r>
              <a:rPr lang="en-US" sz="4000" dirty="0">
                <a:solidFill>
                  <a:schemeClr val="bg1"/>
                </a:solidFill>
                <a:effectLst>
                  <a:outerShdw blurRad="38100" dist="38100" dir="2700000" algn="tl">
                    <a:srgbClr val="000000">
                      <a:alpha val="43137"/>
                    </a:srgbClr>
                  </a:outerShdw>
                </a:effectLst>
              </a:rPr>
              <a:t>. </a:t>
            </a:r>
          </a:p>
        </p:txBody>
      </p:sp>
    </p:spTree>
  </p:cSld>
  <p:clrMapOvr>
    <a:masterClrMapping/>
  </p:clrMapOvr>
  <p:transition spd="med">
    <p:wipe dir="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4864.JPG"/>
          <p:cNvPicPr>
            <a:picLocks noChangeAspect="1"/>
          </p:cNvPicPr>
          <p:nvPr/>
        </p:nvPicPr>
        <p:blipFill>
          <a:blip r:embed="rId2" cstate="email"/>
          <a:stretch>
            <a:fillRect/>
          </a:stretch>
        </p:blipFill>
        <p:spPr>
          <a:xfrm>
            <a:off x="0" y="0"/>
            <a:ext cx="9144000" cy="6858000"/>
          </a:xfrm>
          <a:prstGeom prst="rect">
            <a:avLst/>
          </a:prstGeom>
        </p:spPr>
      </p:pic>
      <p:sp>
        <p:nvSpPr>
          <p:cNvPr id="2" name="TextBox 1"/>
          <p:cNvSpPr txBox="1"/>
          <p:nvPr/>
        </p:nvSpPr>
        <p:spPr>
          <a:xfrm>
            <a:off x="381000" y="2133600"/>
            <a:ext cx="8763000" cy="4401205"/>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rPr>
              <a:t>The dominion given in Genesis 1:28 is, in fact, a challenge to human beings to </a:t>
            </a:r>
            <a:r>
              <a:rPr lang="en-US" sz="4000" b="1" dirty="0">
                <a:solidFill>
                  <a:srgbClr val="FFFF00"/>
                </a:solidFill>
                <a:effectLst>
                  <a:outerShdw blurRad="38100" dist="38100" dir="2700000" algn="tl">
                    <a:srgbClr val="000000">
                      <a:alpha val="43137"/>
                    </a:srgbClr>
                  </a:outerShdw>
                </a:effectLst>
              </a:rPr>
              <a:t>imitate God's loving kindness and faithfulness </a:t>
            </a:r>
            <a:r>
              <a:rPr lang="en-US" sz="4000" dirty="0">
                <a:solidFill>
                  <a:schemeClr val="bg1"/>
                </a:solidFill>
                <a:effectLst>
                  <a:outerShdw blurRad="38100" dist="38100" dir="2700000" algn="tl">
                    <a:srgbClr val="000000">
                      <a:alpha val="43137"/>
                    </a:srgbClr>
                  </a:outerShdw>
                </a:effectLst>
              </a:rPr>
              <a:t>and to act as his viceroy in relationship with the non- human component of the earth. </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1111.JPG"/>
          <p:cNvPicPr>
            <a:picLocks noChangeAspect="1"/>
          </p:cNvPicPr>
          <p:nvPr/>
        </p:nvPicPr>
        <p:blipFill>
          <a:blip r:embed="rId2" cstate="email"/>
          <a:stretch>
            <a:fillRect/>
          </a:stretch>
        </p:blipFill>
        <p:spPr>
          <a:xfrm>
            <a:off x="0" y="0"/>
            <a:ext cx="9144000" cy="6858000"/>
          </a:xfrm>
          <a:prstGeom prst="rect">
            <a:avLst/>
          </a:prstGeom>
        </p:spPr>
      </p:pic>
      <p:sp>
        <p:nvSpPr>
          <p:cNvPr id="2" name="TextBox 1"/>
          <p:cNvSpPr txBox="1"/>
          <p:nvPr/>
        </p:nvSpPr>
        <p:spPr>
          <a:xfrm>
            <a:off x="685800" y="838200"/>
            <a:ext cx="3352800" cy="5632311"/>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rPr>
              <a:t>Like viceroys of the king, men and women were expected to </a:t>
            </a:r>
            <a:r>
              <a:rPr lang="en-US" sz="4000" b="1" i="1" dirty="0">
                <a:solidFill>
                  <a:srgbClr val="FFCC99"/>
                </a:solidFill>
                <a:effectLst>
                  <a:outerShdw blurRad="38100" dist="38100" dir="2700000" algn="tl">
                    <a:srgbClr val="000000">
                      <a:alpha val="43137"/>
                    </a:srgbClr>
                  </a:outerShdw>
                </a:effectLst>
              </a:rPr>
              <a:t>be just and honest</a:t>
            </a:r>
            <a:r>
              <a:rPr lang="en-US" sz="4000" dirty="0">
                <a:solidFill>
                  <a:srgbClr val="FFCC99"/>
                </a:solidFill>
                <a:effectLst>
                  <a:outerShdw blurRad="38100" dist="38100" dir="2700000" algn="tl">
                    <a:srgbClr val="000000">
                      <a:alpha val="43137"/>
                    </a:srgbClr>
                  </a:outerShdw>
                </a:effectLst>
              </a:rPr>
              <a:t> </a:t>
            </a:r>
            <a:r>
              <a:rPr lang="en-US" sz="4000" dirty="0">
                <a:solidFill>
                  <a:schemeClr val="bg1"/>
                </a:solidFill>
                <a:effectLst>
                  <a:outerShdw blurRad="38100" dist="38100" dir="2700000" algn="tl">
                    <a:srgbClr val="000000">
                      <a:alpha val="43137"/>
                    </a:srgbClr>
                  </a:outerShdw>
                </a:effectLst>
              </a:rPr>
              <a:t>and to </a:t>
            </a:r>
            <a:r>
              <a:rPr lang="en-US" sz="4000" b="1" i="1" dirty="0">
                <a:solidFill>
                  <a:srgbClr val="FFFF00"/>
                </a:solidFill>
                <a:effectLst>
                  <a:outerShdw blurRad="38100" dist="38100" dir="2700000" algn="tl">
                    <a:srgbClr val="000000">
                      <a:alpha val="43137"/>
                    </a:srgbClr>
                  </a:outerShdw>
                </a:effectLst>
              </a:rPr>
              <a:t>render real service</a:t>
            </a:r>
            <a:r>
              <a:rPr lang="en-US" sz="4000" dirty="0">
                <a:solidFill>
                  <a:schemeClr val="bg1"/>
                </a:solidFill>
                <a:effectLst>
                  <a:outerShdw blurRad="38100" dist="38100" dir="2700000" algn="tl">
                    <a:srgbClr val="000000">
                      <a:alpha val="43137"/>
                    </a:srgbClr>
                  </a:outerShdw>
                </a:effectLst>
              </a:rPr>
              <a:t>. </a:t>
            </a:r>
          </a:p>
        </p:txBody>
      </p:sp>
      <p:sp>
        <p:nvSpPr>
          <p:cNvPr id="4" name="TextBox 3"/>
          <p:cNvSpPr txBox="1"/>
          <p:nvPr/>
        </p:nvSpPr>
        <p:spPr>
          <a:xfrm>
            <a:off x="5867400" y="1676400"/>
            <a:ext cx="3048000" cy="4594912"/>
          </a:xfrm>
          <a:prstGeom prst="rect">
            <a:avLst/>
          </a:prstGeom>
          <a:noFill/>
        </p:spPr>
        <p:txBody>
          <a:bodyPr wrap="square" rtlCol="0">
            <a:spAutoFit/>
          </a:bodyPr>
          <a:lstStyle/>
          <a:p>
            <a:pPr>
              <a:lnSpc>
                <a:spcPct val="150000"/>
              </a:lnSpc>
            </a:pPr>
            <a:r>
              <a:rPr lang="en-US" sz="4000" dirty="0">
                <a:solidFill>
                  <a:schemeClr val="bg1"/>
                </a:solidFill>
                <a:effectLst>
                  <a:outerShdw blurRad="38100" dist="38100" dir="2700000" algn="tl">
                    <a:srgbClr val="000000">
                      <a:alpha val="43137"/>
                    </a:srgbClr>
                  </a:outerShdw>
                </a:effectLst>
              </a:rPr>
              <a:t>They were </a:t>
            </a:r>
            <a:r>
              <a:rPr lang="en-US" sz="4000" b="1" i="1" dirty="0">
                <a:solidFill>
                  <a:srgbClr val="FF99FF"/>
                </a:solidFill>
                <a:effectLst>
                  <a:outerShdw blurRad="38100" dist="38100" dir="2700000" algn="tl">
                    <a:srgbClr val="000000">
                      <a:alpha val="43137"/>
                    </a:srgbClr>
                  </a:outerShdw>
                </a:effectLst>
              </a:rPr>
              <a:t>forbidden to exploit </a:t>
            </a:r>
            <a:r>
              <a:rPr lang="en-US" sz="4000" dirty="0">
                <a:solidFill>
                  <a:schemeClr val="bg1"/>
                </a:solidFill>
                <a:effectLst>
                  <a:outerShdw blurRad="38100" dist="38100" dir="2700000" algn="tl">
                    <a:srgbClr val="000000">
                      <a:alpha val="43137"/>
                    </a:srgbClr>
                  </a:outerShdw>
                </a:effectLst>
              </a:rPr>
              <a:t>the people or the earth. </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304800"/>
            <a:ext cx="8229600" cy="3170099"/>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rPr>
              <a:t>Exegetes remind us that the </a:t>
            </a:r>
            <a:r>
              <a:rPr lang="en-US" sz="4000" b="1" i="1" dirty="0">
                <a:solidFill>
                  <a:schemeClr val="bg1"/>
                </a:solidFill>
                <a:effectLst>
                  <a:outerShdw blurRad="38100" dist="38100" dir="2700000" algn="tl">
                    <a:srgbClr val="000000">
                      <a:alpha val="43137"/>
                    </a:srgbClr>
                  </a:outerShdw>
                </a:effectLst>
              </a:rPr>
              <a:t>first account of creation </a:t>
            </a:r>
            <a:r>
              <a:rPr lang="en-US" sz="4000" dirty="0">
                <a:solidFill>
                  <a:schemeClr val="bg1"/>
                </a:solidFill>
                <a:effectLst>
                  <a:outerShdw blurRad="38100" dist="38100" dir="2700000" algn="tl">
                    <a:srgbClr val="000000">
                      <a:alpha val="43137"/>
                    </a:srgbClr>
                  </a:outerShdw>
                </a:effectLst>
              </a:rPr>
              <a:t>does not end at Genesis 1:31 with the creation of humans. It </a:t>
            </a:r>
            <a:r>
              <a:rPr lang="en-US" sz="4000" b="1" i="1" dirty="0">
                <a:solidFill>
                  <a:schemeClr val="bg1"/>
                </a:solidFill>
                <a:effectLst>
                  <a:outerShdw blurRad="38100" dist="38100" dir="2700000" algn="tl">
                    <a:srgbClr val="000000">
                      <a:alpha val="43137"/>
                    </a:srgbClr>
                  </a:outerShdw>
                </a:effectLst>
              </a:rPr>
              <a:t>ends</a:t>
            </a:r>
            <a:r>
              <a:rPr lang="en-US" sz="4000" dirty="0">
                <a:solidFill>
                  <a:schemeClr val="bg1"/>
                </a:solidFill>
                <a:effectLst>
                  <a:outerShdw blurRad="38100" dist="38100" dir="2700000" algn="tl">
                    <a:srgbClr val="000000">
                      <a:alpha val="43137"/>
                    </a:srgbClr>
                  </a:outerShdw>
                </a:effectLst>
              </a:rPr>
              <a:t> rather in Genesis 2:3 </a:t>
            </a:r>
            <a:r>
              <a:rPr lang="en-US" sz="4000" b="1" i="1" dirty="0">
                <a:solidFill>
                  <a:schemeClr val="bg1"/>
                </a:solidFill>
                <a:effectLst>
                  <a:outerShdw blurRad="38100" dist="38100" dir="2700000" algn="tl">
                    <a:srgbClr val="000000">
                      <a:alpha val="43137"/>
                    </a:srgbClr>
                  </a:outerShdw>
                </a:effectLst>
              </a:rPr>
              <a:t>with</a:t>
            </a:r>
            <a:r>
              <a:rPr lang="en-US" sz="4000" dirty="0">
                <a:solidFill>
                  <a:schemeClr val="bg1"/>
                </a:solidFill>
                <a:effectLst>
                  <a:outerShdw blurRad="38100" dist="38100" dir="2700000" algn="tl">
                    <a:srgbClr val="000000">
                      <a:alpha val="43137"/>
                    </a:srgbClr>
                  </a:outerShdw>
                </a:effectLst>
              </a:rPr>
              <a:t> </a:t>
            </a:r>
            <a:r>
              <a:rPr lang="en-US" sz="4000" b="1" i="1" dirty="0">
                <a:solidFill>
                  <a:schemeClr val="bg1"/>
                </a:solidFill>
                <a:effectLst>
                  <a:outerShdw blurRad="38100" dist="38100" dir="2700000" algn="tl">
                    <a:srgbClr val="000000">
                      <a:alpha val="43137"/>
                    </a:srgbClr>
                  </a:outerShdw>
                </a:effectLst>
              </a:rPr>
              <a:t>the Sabbath rest </a:t>
            </a:r>
            <a:r>
              <a:rPr lang="en-US" sz="4000" dirty="0">
                <a:solidFill>
                  <a:schemeClr val="bg1"/>
                </a:solidFill>
                <a:effectLst>
                  <a:outerShdw blurRad="38100" dist="38100" dir="2700000" algn="tl">
                    <a:srgbClr val="000000">
                      <a:alpha val="43137"/>
                    </a:srgbClr>
                  </a:outerShdw>
                </a:effectLst>
              </a:rPr>
              <a:t>of God. </a:t>
            </a:r>
          </a:p>
        </p:txBody>
      </p:sp>
      <p:pic>
        <p:nvPicPr>
          <p:cNvPr id="6" name="Picture 5" descr="sab-rst.jpg"/>
          <p:cNvPicPr>
            <a:picLocks noChangeAspect="1"/>
          </p:cNvPicPr>
          <p:nvPr/>
        </p:nvPicPr>
        <p:blipFill>
          <a:blip r:embed="rId2" cstate="email"/>
          <a:stretch>
            <a:fillRect/>
          </a:stretch>
        </p:blipFill>
        <p:spPr>
          <a:xfrm>
            <a:off x="1828800" y="3440906"/>
            <a:ext cx="5145741" cy="3417094"/>
          </a:xfrm>
          <a:prstGeom prst="ellipse">
            <a:avLst/>
          </a:prstGeom>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out)">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at-is-Sabbath-Should-We-Keep-The-Sabbath-Day-or-The-Lord’s-Day.jpg"/>
          <p:cNvPicPr>
            <a:picLocks noChangeAspect="1"/>
          </p:cNvPicPr>
          <p:nvPr/>
        </p:nvPicPr>
        <p:blipFill>
          <a:blip r:embed="rId2" cstate="email"/>
          <a:stretch>
            <a:fillRect/>
          </a:stretch>
        </p:blipFill>
        <p:spPr>
          <a:xfrm>
            <a:off x="0" y="0"/>
            <a:ext cx="4572000" cy="3598164"/>
          </a:xfrm>
          <a:prstGeom prst="rect">
            <a:avLst/>
          </a:prstGeom>
        </p:spPr>
      </p:pic>
      <p:sp>
        <p:nvSpPr>
          <p:cNvPr id="2" name="TextBox 1"/>
          <p:cNvSpPr txBox="1"/>
          <p:nvPr/>
        </p:nvSpPr>
        <p:spPr>
          <a:xfrm>
            <a:off x="5029200" y="304800"/>
            <a:ext cx="3581400" cy="6247864"/>
          </a:xfrm>
          <a:prstGeom prst="rect">
            <a:avLst/>
          </a:prstGeom>
          <a:noFill/>
        </p:spPr>
        <p:txBody>
          <a:bodyPr wrap="square" rtlCol="0">
            <a:spAutoFit/>
          </a:bodyPr>
          <a:lstStyle/>
          <a:p>
            <a:pPr algn="ctr"/>
            <a:r>
              <a:rPr lang="en-US" sz="4000" dirty="0">
                <a:solidFill>
                  <a:schemeClr val="bg1"/>
                </a:solidFill>
                <a:effectLst>
                  <a:outerShdw blurRad="38100" dist="38100" dir="2700000" algn="tl">
                    <a:srgbClr val="000000">
                      <a:alpha val="43137"/>
                    </a:srgbClr>
                  </a:outerShdw>
                </a:effectLst>
              </a:rPr>
              <a:t>The Sabbath was a </a:t>
            </a:r>
            <a:r>
              <a:rPr lang="en-US" sz="4000" i="1" dirty="0">
                <a:solidFill>
                  <a:srgbClr val="FFFF00"/>
                </a:solidFill>
                <a:effectLst>
                  <a:outerShdw blurRad="38100" dist="38100" dir="2700000" algn="tl">
                    <a:srgbClr val="000000">
                      <a:alpha val="43137"/>
                    </a:srgbClr>
                  </a:outerShdw>
                </a:effectLst>
              </a:rPr>
              <a:t>very important </a:t>
            </a:r>
            <a:r>
              <a:rPr lang="en-US" sz="4000" dirty="0">
                <a:solidFill>
                  <a:schemeClr val="bg1"/>
                </a:solidFill>
                <a:effectLst>
                  <a:outerShdw blurRad="38100" dist="38100" dir="2700000" algn="tl">
                    <a:srgbClr val="000000">
                      <a:alpha val="43137"/>
                    </a:srgbClr>
                  </a:outerShdw>
                </a:effectLst>
              </a:rPr>
              <a:t>institution for the people of Israel, both </a:t>
            </a:r>
            <a:r>
              <a:rPr lang="en-US" sz="4000" dirty="0">
                <a:solidFill>
                  <a:srgbClr val="FFFF00"/>
                </a:solidFill>
                <a:effectLst>
                  <a:outerShdw blurRad="38100" dist="38100" dir="2700000" algn="tl">
                    <a:srgbClr val="000000">
                      <a:alpha val="43137"/>
                    </a:srgbClr>
                  </a:outerShdw>
                </a:effectLst>
              </a:rPr>
              <a:t>for the well-being of humans and other creatures.  </a:t>
            </a:r>
          </a:p>
        </p:txBody>
      </p:sp>
      <p:pic>
        <p:nvPicPr>
          <p:cNvPr id="3" name="Picture 2" descr="d8a0c17aa14aead6316b69469a08e8fa.jpg"/>
          <p:cNvPicPr>
            <a:picLocks noChangeAspect="1"/>
          </p:cNvPicPr>
          <p:nvPr/>
        </p:nvPicPr>
        <p:blipFill>
          <a:blip r:embed="rId3" cstate="email"/>
          <a:stretch>
            <a:fillRect/>
          </a:stretch>
        </p:blipFill>
        <p:spPr>
          <a:xfrm>
            <a:off x="0" y="3505200"/>
            <a:ext cx="4572000" cy="3352800"/>
          </a:xfrm>
          <a:prstGeom prst="rect">
            <a:avLst/>
          </a:prstGeom>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304800"/>
            <a:ext cx="7848600" cy="3170099"/>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rPr>
              <a:t>Pope Francis highlights the importance of the </a:t>
            </a:r>
            <a:r>
              <a:rPr lang="en-US" sz="4000" dirty="0">
                <a:solidFill>
                  <a:srgbClr val="FFFF00"/>
                </a:solidFill>
                <a:effectLst>
                  <a:outerShdw blurRad="38100" dist="38100" dir="2700000" algn="tl">
                    <a:srgbClr val="000000">
                      <a:alpha val="43137"/>
                    </a:srgbClr>
                  </a:outerShdw>
                </a:effectLst>
              </a:rPr>
              <a:t>Sabbath, as a time of rest for everyone</a:t>
            </a:r>
            <a:r>
              <a:rPr lang="en-US" sz="4000" b="1" dirty="0">
                <a:solidFill>
                  <a:schemeClr val="bg1"/>
                </a:solidFill>
                <a:effectLst>
                  <a:outerShdw blurRad="38100" dist="38100" dir="2700000" algn="tl">
                    <a:srgbClr val="000000">
                      <a:alpha val="43137"/>
                    </a:srgbClr>
                  </a:outerShdw>
                </a:effectLst>
              </a:rPr>
              <a:t>,</a:t>
            </a:r>
            <a:r>
              <a:rPr lang="en-US" sz="4000" dirty="0">
                <a:solidFill>
                  <a:schemeClr val="bg1"/>
                </a:solidFill>
                <a:effectLst>
                  <a:outerShdw blurRad="38100" dist="38100" dir="2700000" algn="tl">
                    <a:srgbClr val="000000">
                      <a:alpha val="43137"/>
                    </a:srgbClr>
                  </a:outerShdw>
                </a:effectLst>
              </a:rPr>
              <a:t> and the Jubilee, as a way of distributing the goods of creation </a:t>
            </a:r>
            <a:r>
              <a:rPr lang="en-US" sz="3200" dirty="0">
                <a:solidFill>
                  <a:schemeClr val="bg1"/>
                </a:solidFill>
                <a:effectLst>
                  <a:outerShdw blurRad="38100" dist="38100" dir="2700000" algn="tl">
                    <a:srgbClr val="000000">
                      <a:alpha val="43137"/>
                    </a:srgbClr>
                  </a:outerShdw>
                </a:effectLst>
              </a:rPr>
              <a:t>(No. 71).</a:t>
            </a:r>
            <a:endParaRPr lang="en-US" sz="4000" dirty="0">
              <a:solidFill>
                <a:schemeClr val="bg1"/>
              </a:solidFill>
              <a:effectLst>
                <a:outerShdw blurRad="38100" dist="38100" dir="2700000" algn="tl">
                  <a:srgbClr val="000000">
                    <a:alpha val="43137"/>
                  </a:srgbClr>
                </a:outerShdw>
              </a:effectLst>
            </a:endParaRPr>
          </a:p>
        </p:txBody>
      </p:sp>
      <p:pic>
        <p:nvPicPr>
          <p:cNvPr id="4" name="Picture 3" descr="17figeac-grapes.jpg"/>
          <p:cNvPicPr>
            <a:picLocks noChangeAspect="1"/>
          </p:cNvPicPr>
          <p:nvPr/>
        </p:nvPicPr>
        <p:blipFill>
          <a:blip r:embed="rId2" cstate="print"/>
          <a:stretch>
            <a:fillRect/>
          </a:stretch>
        </p:blipFill>
        <p:spPr>
          <a:xfrm>
            <a:off x="4978400" y="3733800"/>
            <a:ext cx="4165600" cy="3124200"/>
          </a:xfrm>
          <a:prstGeom prst="rect">
            <a:avLst/>
          </a:prstGeom>
        </p:spPr>
      </p:pic>
      <p:pic>
        <p:nvPicPr>
          <p:cNvPr id="5" name="Picture 4" descr="2.jpg"/>
          <p:cNvPicPr>
            <a:picLocks noChangeAspect="1"/>
          </p:cNvPicPr>
          <p:nvPr/>
        </p:nvPicPr>
        <p:blipFill>
          <a:blip r:embed="rId3" cstate="email"/>
          <a:stretch>
            <a:fillRect/>
          </a:stretch>
        </p:blipFill>
        <p:spPr>
          <a:xfrm>
            <a:off x="0" y="3733800"/>
            <a:ext cx="4998720" cy="3124200"/>
          </a:xfrm>
          <a:prstGeom prst="rect">
            <a:avLst/>
          </a:prstGeom>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PocketMoteur.jpg"/>
          <p:cNvPicPr>
            <a:picLocks noChangeAspect="1"/>
          </p:cNvPicPr>
          <p:nvPr/>
        </p:nvPicPr>
        <p:blipFill>
          <a:blip r:embed="rId2" cstate="email"/>
          <a:stretch>
            <a:fillRect/>
          </a:stretch>
        </p:blipFill>
        <p:spPr>
          <a:xfrm>
            <a:off x="0" y="1524000"/>
            <a:ext cx="9144000" cy="5715000"/>
          </a:xfrm>
          <a:prstGeom prst="rect">
            <a:avLst/>
          </a:prstGeom>
          <a:effectLst>
            <a:softEdge rad="635000"/>
          </a:effectLst>
        </p:spPr>
      </p:pic>
      <p:sp>
        <p:nvSpPr>
          <p:cNvPr id="2" name="TextBox 1"/>
          <p:cNvSpPr txBox="1"/>
          <p:nvPr/>
        </p:nvSpPr>
        <p:spPr>
          <a:xfrm>
            <a:off x="304800" y="304800"/>
            <a:ext cx="8382000" cy="3785652"/>
          </a:xfrm>
          <a:prstGeom prst="rect">
            <a:avLst/>
          </a:prstGeom>
          <a:noFill/>
        </p:spPr>
        <p:txBody>
          <a:bodyPr wrap="square" rtlCol="0">
            <a:spAutoFit/>
          </a:bodyPr>
          <a:lstStyle/>
          <a:p>
            <a:r>
              <a:rPr lang="en-US" sz="6000" b="1" dirty="0">
                <a:solidFill>
                  <a:srgbClr val="FFFF00"/>
                </a:solidFill>
                <a:effectLst>
                  <a:outerShdw blurRad="38100" dist="38100" dir="2700000" algn="tl">
                    <a:srgbClr val="000000">
                      <a:alpha val="43137"/>
                    </a:srgbClr>
                  </a:outerShdw>
                </a:effectLst>
                <a:latin typeface="Tempus Sans ITC" pitchFamily="82" charset="0"/>
              </a:rPr>
              <a:t>Genesis  as Understood from the 16</a:t>
            </a:r>
            <a:r>
              <a:rPr lang="en-US" sz="6000" b="1" baseline="30000" dirty="0">
                <a:solidFill>
                  <a:srgbClr val="FFFF00"/>
                </a:solidFill>
                <a:effectLst>
                  <a:outerShdw blurRad="38100" dist="38100" dir="2700000" algn="tl">
                    <a:srgbClr val="000000">
                      <a:alpha val="43137"/>
                    </a:srgbClr>
                  </a:outerShdw>
                </a:effectLst>
                <a:latin typeface="Tempus Sans ITC" pitchFamily="82" charset="0"/>
              </a:rPr>
              <a:t>th</a:t>
            </a:r>
            <a:r>
              <a:rPr lang="en-US" sz="6000" b="1" dirty="0">
                <a:solidFill>
                  <a:srgbClr val="FFFF00"/>
                </a:solidFill>
                <a:effectLst>
                  <a:outerShdw blurRad="38100" dist="38100" dir="2700000" algn="tl">
                    <a:srgbClr val="000000">
                      <a:alpha val="43137"/>
                    </a:srgbClr>
                  </a:outerShdw>
                </a:effectLst>
                <a:latin typeface="Tempus Sans ITC" pitchFamily="82" charset="0"/>
              </a:rPr>
              <a:t> to the 19</a:t>
            </a:r>
            <a:r>
              <a:rPr lang="en-US" sz="6000" b="1" baseline="30000" dirty="0">
                <a:solidFill>
                  <a:srgbClr val="FFFF00"/>
                </a:solidFill>
                <a:effectLst>
                  <a:outerShdw blurRad="38100" dist="38100" dir="2700000" algn="tl">
                    <a:srgbClr val="000000">
                      <a:alpha val="43137"/>
                    </a:srgbClr>
                  </a:outerShdw>
                </a:effectLst>
                <a:latin typeface="Tempus Sans ITC" pitchFamily="82" charset="0"/>
              </a:rPr>
              <a:t>th</a:t>
            </a:r>
            <a:r>
              <a:rPr lang="en-US" sz="6000" b="1" dirty="0">
                <a:solidFill>
                  <a:srgbClr val="FFFF00"/>
                </a:solidFill>
                <a:effectLst>
                  <a:outerShdw blurRad="38100" dist="38100" dir="2700000" algn="tl">
                    <a:srgbClr val="000000">
                      <a:alpha val="43137"/>
                    </a:srgbClr>
                  </a:outerShdw>
                </a:effectLst>
                <a:latin typeface="Tempus Sans ITC" pitchFamily="82" charset="0"/>
              </a:rPr>
              <a:t> centuries we need to consult historians</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urren explorers8.jpg"/>
          <p:cNvPicPr>
            <a:picLocks noChangeAspect="1"/>
          </p:cNvPicPr>
          <p:nvPr/>
        </p:nvPicPr>
        <p:blipFill>
          <a:blip r:embed="rId2" cstate="email"/>
          <a:stretch>
            <a:fillRect/>
          </a:stretch>
        </p:blipFill>
        <p:spPr>
          <a:xfrm>
            <a:off x="0" y="0"/>
            <a:ext cx="9144000" cy="6858000"/>
          </a:xfrm>
          <a:prstGeom prst="rect">
            <a:avLst/>
          </a:prstGeom>
        </p:spPr>
      </p:pic>
      <p:sp>
        <p:nvSpPr>
          <p:cNvPr id="2" name="TextBox 1"/>
          <p:cNvSpPr txBox="1"/>
          <p:nvPr/>
        </p:nvSpPr>
        <p:spPr>
          <a:xfrm>
            <a:off x="533400" y="3048000"/>
            <a:ext cx="8229600" cy="3170099"/>
          </a:xfrm>
          <a:prstGeom prst="rect">
            <a:avLst/>
          </a:prstGeom>
          <a:noFill/>
        </p:spPr>
        <p:txBody>
          <a:bodyPr wrap="square" rtlCol="0">
            <a:spAutoFit/>
          </a:bodyPr>
          <a:lstStyle/>
          <a:p>
            <a:pPr algn="ctr"/>
            <a:r>
              <a:rPr lang="en-US" sz="4000" dirty="0">
                <a:solidFill>
                  <a:schemeClr val="bg1"/>
                </a:solidFill>
              </a:rPr>
              <a:t>Although contemporary scripture scholars agree with the Pope, this argument faces </a:t>
            </a:r>
            <a:r>
              <a:rPr lang="en-US" sz="4000" b="1" dirty="0">
                <a:solidFill>
                  <a:schemeClr val="bg1"/>
                </a:solidFill>
                <a:effectLst>
                  <a:glow rad="101600">
                    <a:srgbClr val="A50021">
                      <a:alpha val="60000"/>
                    </a:srgbClr>
                  </a:glow>
                  <a:outerShdw blurRad="38100" dist="38100" dir="2700000" algn="tl">
                    <a:srgbClr val="000000">
                      <a:alpha val="43137"/>
                    </a:srgbClr>
                  </a:outerShdw>
                </a:effectLst>
              </a:rPr>
              <a:t>an uphill battle </a:t>
            </a:r>
            <a:r>
              <a:rPr lang="en-US" sz="4000" b="1" dirty="0">
                <a:solidFill>
                  <a:srgbClr val="FFFF00"/>
                </a:solidFill>
                <a:effectLst>
                  <a:glow rad="101600">
                    <a:srgbClr val="A50021">
                      <a:alpha val="60000"/>
                    </a:srgbClr>
                  </a:glow>
                  <a:outerShdw blurRad="38100" dist="38100" dir="2700000" algn="tl">
                    <a:srgbClr val="000000">
                      <a:alpha val="43137"/>
                    </a:srgbClr>
                  </a:outerShdw>
                </a:effectLst>
              </a:rPr>
              <a:t>against centuries of interpretation to the contrary</a:t>
            </a:r>
            <a:r>
              <a:rPr lang="en-US" sz="4000" dirty="0">
                <a:solidFill>
                  <a:schemeClr val="bg1"/>
                </a:solidFill>
              </a:rPr>
              <a:t>.</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sura.jpg"/>
          <p:cNvPicPr>
            <a:picLocks noChangeAspect="1"/>
          </p:cNvPicPr>
          <p:nvPr/>
        </p:nvPicPr>
        <p:blipFill>
          <a:blip r:embed="rId2" cstate="print"/>
          <a:stretch>
            <a:fillRect/>
          </a:stretch>
        </p:blipFill>
        <p:spPr>
          <a:xfrm>
            <a:off x="2649" y="0"/>
            <a:ext cx="9138702" cy="6858000"/>
          </a:xfrm>
          <a:prstGeom prst="rect">
            <a:avLst/>
          </a:prstGeom>
        </p:spPr>
      </p:pic>
      <p:sp>
        <p:nvSpPr>
          <p:cNvPr id="2" name="TextBox 1"/>
          <p:cNvSpPr txBox="1"/>
          <p:nvPr/>
        </p:nvSpPr>
        <p:spPr>
          <a:xfrm>
            <a:off x="1295400" y="2362200"/>
            <a:ext cx="6400800" cy="3354765"/>
          </a:xfrm>
          <a:prstGeom prst="rect">
            <a:avLst/>
          </a:prstGeom>
          <a:noFill/>
        </p:spPr>
        <p:txBody>
          <a:bodyPr wrap="square" rtlCol="0">
            <a:spAutoFit/>
          </a:bodyPr>
          <a:lstStyle/>
          <a:p>
            <a:r>
              <a:rPr lang="en-US" sz="4400" b="1" dirty="0">
                <a:solidFill>
                  <a:schemeClr val="bg1"/>
                </a:solidFill>
                <a:effectLst>
                  <a:glow rad="101600">
                    <a:srgbClr val="660066">
                      <a:alpha val="60000"/>
                    </a:srgbClr>
                  </a:glow>
                  <a:outerShdw blurRad="38100" dist="38100" dir="2700000" algn="tl">
                    <a:srgbClr val="000000">
                      <a:alpha val="43137"/>
                    </a:srgbClr>
                  </a:outerShdw>
                </a:effectLst>
                <a:latin typeface="Comic Sans MS" pitchFamily="66" charset="0"/>
              </a:rPr>
              <a:t>“the earth, our home, is beginning to look more and more like an immense pile of filth” </a:t>
            </a:r>
            <a:r>
              <a:rPr lang="en-US" sz="3200" dirty="0">
                <a:solidFill>
                  <a:schemeClr val="bg1"/>
                </a:solidFill>
                <a:effectLst>
                  <a:glow rad="101600">
                    <a:srgbClr val="660066">
                      <a:alpha val="60000"/>
                    </a:srgbClr>
                  </a:glow>
                  <a:outerShdw blurRad="38100" dist="38100" dir="2700000" algn="tl">
                    <a:srgbClr val="000000">
                      <a:alpha val="43137"/>
                    </a:srgbClr>
                  </a:outerShdw>
                </a:effectLst>
                <a:latin typeface="Comic Sans MS" pitchFamily="66" charset="0"/>
              </a:rPr>
              <a:t>(No. 21).</a:t>
            </a:r>
            <a:endParaRPr lang="en-US" sz="4400" dirty="0">
              <a:solidFill>
                <a:schemeClr val="bg1"/>
              </a:solidFill>
              <a:effectLst>
                <a:glow rad="101600">
                  <a:srgbClr val="660066">
                    <a:alpha val="60000"/>
                  </a:srgbClr>
                </a:glow>
                <a:outerShdw blurRad="38100" dist="38100" dir="2700000" algn="tl">
                  <a:srgbClr val="000000">
                    <a:alpha val="43137"/>
                  </a:srgbClr>
                </a:outerShdw>
              </a:effectLst>
              <a:latin typeface="Comic Sans MS" pitchFamily="66" charset="0"/>
            </a:endParaRPr>
          </a:p>
        </p:txBody>
      </p:sp>
      <p:sp>
        <p:nvSpPr>
          <p:cNvPr id="3" name="TextBox 2"/>
          <p:cNvSpPr txBox="1"/>
          <p:nvPr/>
        </p:nvSpPr>
        <p:spPr>
          <a:xfrm rot="21334458">
            <a:off x="326055" y="735662"/>
            <a:ext cx="7249305" cy="830997"/>
          </a:xfrm>
          <a:prstGeom prst="rect">
            <a:avLst/>
          </a:prstGeom>
          <a:solidFill>
            <a:srgbClr val="99FF33"/>
          </a:solidFill>
          <a:ln>
            <a:noFill/>
          </a:ln>
        </p:spPr>
        <p:txBody>
          <a:bodyPr wrap="square" rtlCol="0">
            <a:spAutoFit/>
          </a:bodyPr>
          <a:lstStyle/>
          <a:p>
            <a:pPr algn="ctr"/>
            <a:r>
              <a:rPr lang="en-US" sz="4800" dirty="0">
                <a:latin typeface="Comic Sans MS" pitchFamily="66" charset="0"/>
              </a:rPr>
              <a:t>Quite startling language</a:t>
            </a:r>
            <a:endParaRPr lang="en-US" sz="4000" dirty="0">
              <a:latin typeface="Comic Sans MS" pitchFamily="66"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par>
                                <p:cTn id="8" presetID="2" presetClass="entr" presetSubtype="9"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0-#ppt_w/2"/>
                                          </p:val>
                                        </p:tav>
                                        <p:tav tm="100000">
                                          <p:val>
                                            <p:strVal val="#ppt_x"/>
                                          </p:val>
                                        </p:tav>
                                      </p:tavLst>
                                    </p:anim>
                                    <p:anim calcmode="lin" valueType="num">
                                      <p:cBhvr additive="base">
                                        <p:cTn id="11"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udorstuart-england-14851714-ad-lecture-by-dr-lizabeth-johnson-olli-at-unm-1-638.jpg"/>
          <p:cNvPicPr>
            <a:picLocks noChangeAspect="1"/>
          </p:cNvPicPr>
          <p:nvPr/>
        </p:nvPicPr>
        <p:blipFill>
          <a:blip r:embed="rId2" cstate="print"/>
          <a:stretch>
            <a:fillRect/>
          </a:stretch>
        </p:blipFill>
        <p:spPr>
          <a:xfrm>
            <a:off x="-64525" y="1676400"/>
            <a:ext cx="9208525" cy="5181600"/>
          </a:xfrm>
          <a:prstGeom prst="rect">
            <a:avLst/>
          </a:prstGeom>
        </p:spPr>
      </p:pic>
      <p:sp>
        <p:nvSpPr>
          <p:cNvPr id="5" name="Rectangle 4"/>
          <p:cNvSpPr/>
          <p:nvPr/>
        </p:nvSpPr>
        <p:spPr>
          <a:xfrm>
            <a:off x="0" y="228600"/>
            <a:ext cx="9144000" cy="1754326"/>
          </a:xfrm>
          <a:prstGeom prst="rect">
            <a:avLst/>
          </a:prstGeom>
        </p:spPr>
        <p:txBody>
          <a:bodyPr wrap="square">
            <a:spAutoFit/>
          </a:bodyPr>
          <a:lstStyle/>
          <a:p>
            <a:pPr algn="ctr"/>
            <a:r>
              <a:rPr lang="en-US" sz="3600" dirty="0">
                <a:solidFill>
                  <a:schemeClr val="bg1"/>
                </a:solidFill>
                <a:effectLst>
                  <a:outerShdw blurRad="38100" dist="38100" dir="2700000" algn="tl">
                    <a:srgbClr val="000000">
                      <a:alpha val="43137"/>
                    </a:srgbClr>
                  </a:outerShdw>
                </a:effectLst>
              </a:rPr>
              <a:t>In Tudor and Stuart England, for example, the biblical teaching on “dominion” over creation was interpreted in just this way.</a:t>
            </a:r>
          </a:p>
        </p:txBody>
      </p:sp>
    </p:spTree>
  </p:cSld>
  <p:clrMapOvr>
    <a:masterClrMapping/>
  </p:clrMapOvr>
  <p:transition spd="med">
    <p:wipe dir="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81000"/>
            <a:ext cx="5638800" cy="3785652"/>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rPr>
              <a:t>The Bible taught that:</a:t>
            </a:r>
          </a:p>
          <a:p>
            <a:r>
              <a:rPr lang="en-US" sz="4000"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“the world had been created for man’s sake and that other species were meant to be subordinate to his wishes and needs…</a:t>
            </a:r>
          </a:p>
        </p:txBody>
      </p:sp>
      <p:sp>
        <p:nvSpPr>
          <p:cNvPr id="4" name="TextBox 3"/>
          <p:cNvSpPr txBox="1"/>
          <p:nvPr/>
        </p:nvSpPr>
        <p:spPr>
          <a:xfrm>
            <a:off x="381000" y="4114800"/>
            <a:ext cx="8229600" cy="2554545"/>
          </a:xfrm>
          <a:prstGeom prst="rect">
            <a:avLst/>
          </a:prstGeom>
          <a:noFill/>
        </p:spPr>
        <p:txBody>
          <a:bodyPr wrap="square" rtlCol="0">
            <a:spAutoFit/>
          </a:bodyPr>
          <a:lstStyle/>
          <a:p>
            <a:pPr algn="r"/>
            <a:r>
              <a:rPr lang="en-US" sz="4000"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those theologians and intellectuals who felt the need to justify it could readily appeal to the classical philosophers and the Bible.</a:t>
            </a:r>
          </a:p>
        </p:txBody>
      </p:sp>
      <p:pic>
        <p:nvPicPr>
          <p:cNvPr id="6" name="Picture 5" descr="bible_2.gif"/>
          <p:cNvPicPr>
            <a:picLocks noChangeAspect="1"/>
          </p:cNvPicPr>
          <p:nvPr/>
        </p:nvPicPr>
        <p:blipFill>
          <a:blip r:embed="rId2" cstate="print"/>
          <a:stretch>
            <a:fillRect/>
          </a:stretch>
        </p:blipFill>
        <p:spPr>
          <a:xfrm>
            <a:off x="5638800" y="1143000"/>
            <a:ext cx="3048000" cy="2316480"/>
          </a:xfrm>
          <a:prstGeom prst="rect">
            <a:avLst/>
          </a:prstGeom>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35315"/>
            <a:ext cx="8229600" cy="6494085"/>
          </a:xfrm>
          <a:prstGeom prst="rect">
            <a:avLst/>
          </a:prstGeom>
          <a:noFill/>
        </p:spPr>
        <p:txBody>
          <a:bodyPr wrap="square" rtlCol="0">
            <a:spAutoFit/>
          </a:bodyPr>
          <a:lstStyle/>
          <a:p>
            <a:r>
              <a:rPr lang="en-US" sz="4000"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“Nature made nothing in vain, said Aristotle, and everything had a purpose. Plants were created for the sake of animals and animals for the sake of man. Domestic animals were there to labor, and wild ones to be hunted. The Stoics had taught the same: </a:t>
            </a:r>
            <a:r>
              <a:rPr lang="en-US" sz="4000" b="1" i="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nature existed solely to serve man’s interests</a:t>
            </a:r>
            <a:r>
              <a:rPr lang="en-US" sz="4000"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IE" sz="28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(Keith Thomas, </a:t>
            </a:r>
            <a:r>
              <a:rPr lang="en-IE" sz="2800"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Man and the Natural World</a:t>
            </a:r>
            <a:r>
              <a:rPr lang="en-IE" sz="28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IE" sz="2800"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a:t>
            </a:r>
            <a:r>
              <a:rPr lang="en-IE" sz="28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IE" sz="2800"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History of the Modern Sensibility, </a:t>
            </a:r>
            <a:r>
              <a:rPr lang="en-IE" sz="28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(New York:  Pantheon Books, 1983), 17.)</a:t>
            </a:r>
            <a:endParaRPr lang="en-US" sz="28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ransition spd="med">
    <p:wipe dir="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57200"/>
            <a:ext cx="5029200" cy="6247864"/>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rPr>
              <a:t>This </a:t>
            </a:r>
            <a:r>
              <a:rPr lang="en-US" sz="4000" dirty="0">
                <a:solidFill>
                  <a:srgbClr val="FFFF00"/>
                </a:solidFill>
                <a:effectLst>
                  <a:outerShdw blurRad="38100" dist="38100" dir="2700000" algn="tl">
                    <a:srgbClr val="000000">
                      <a:alpha val="43137"/>
                    </a:srgbClr>
                  </a:outerShdw>
                </a:effectLst>
              </a:rPr>
              <a:t>anthropocentric and mechanistic  and secular vision of creation </a:t>
            </a:r>
            <a:r>
              <a:rPr lang="en-US" sz="4000" dirty="0">
                <a:solidFill>
                  <a:schemeClr val="bg1"/>
                </a:solidFill>
                <a:effectLst>
                  <a:outerShdw blurRad="38100" dist="38100" dir="2700000" algn="tl">
                    <a:srgbClr val="000000">
                      <a:alpha val="43137"/>
                    </a:srgbClr>
                  </a:outerShdw>
                </a:effectLst>
              </a:rPr>
              <a:t>was of course not confined to people like </a:t>
            </a:r>
            <a:r>
              <a:rPr lang="en-US" sz="4000" dirty="0">
                <a:solidFill>
                  <a:srgbClr val="FFCC99"/>
                </a:solidFill>
                <a:effectLst>
                  <a:outerShdw blurRad="38100" dist="38100" dir="2700000" algn="tl">
                    <a:srgbClr val="000000">
                      <a:alpha val="43137"/>
                    </a:srgbClr>
                  </a:outerShdw>
                </a:effectLst>
              </a:rPr>
              <a:t>Francis Bacon </a:t>
            </a:r>
            <a:r>
              <a:rPr lang="en-US" sz="4000" dirty="0">
                <a:solidFill>
                  <a:schemeClr val="bg1"/>
                </a:solidFill>
                <a:effectLst>
                  <a:outerShdw blurRad="38100" dist="38100" dir="2700000" algn="tl">
                    <a:srgbClr val="000000">
                      <a:alpha val="43137"/>
                    </a:srgbClr>
                  </a:outerShdw>
                </a:effectLst>
              </a:rPr>
              <a:t>(1561 – 1626) and </a:t>
            </a:r>
            <a:r>
              <a:rPr lang="en-US" sz="4000" dirty="0">
                <a:solidFill>
                  <a:srgbClr val="FFCC99"/>
                </a:solidFill>
                <a:effectLst>
                  <a:outerShdw blurRad="38100" dist="38100" dir="2700000" algn="tl">
                    <a:srgbClr val="000000">
                      <a:alpha val="43137"/>
                    </a:srgbClr>
                  </a:outerShdw>
                </a:effectLst>
              </a:rPr>
              <a:t>Isaac Newton </a:t>
            </a:r>
            <a:r>
              <a:rPr lang="en-US" sz="4000" dirty="0">
                <a:solidFill>
                  <a:schemeClr val="bg1"/>
                </a:solidFill>
                <a:effectLst>
                  <a:outerShdw blurRad="38100" dist="38100" dir="2700000" algn="tl">
                    <a:srgbClr val="000000">
                      <a:alpha val="43137"/>
                    </a:srgbClr>
                  </a:outerShdw>
                </a:effectLst>
              </a:rPr>
              <a:t>(1642 -1727) in Britain.</a:t>
            </a:r>
          </a:p>
        </p:txBody>
      </p:sp>
      <p:pic>
        <p:nvPicPr>
          <p:cNvPr id="3" name="Picture 2" descr="Isaac-Newton.jpg"/>
          <p:cNvPicPr>
            <a:picLocks noChangeAspect="1"/>
          </p:cNvPicPr>
          <p:nvPr/>
        </p:nvPicPr>
        <p:blipFill>
          <a:blip r:embed="rId2" cstate="print"/>
          <a:stretch>
            <a:fillRect/>
          </a:stretch>
        </p:blipFill>
        <p:spPr>
          <a:xfrm>
            <a:off x="5927559" y="3535240"/>
            <a:ext cx="3216441" cy="3322760"/>
          </a:xfrm>
          <a:prstGeom prst="rect">
            <a:avLst/>
          </a:prstGeom>
        </p:spPr>
      </p:pic>
      <p:pic>
        <p:nvPicPr>
          <p:cNvPr id="4" name="Picture 3" descr="francis-bacon1.jpg"/>
          <p:cNvPicPr>
            <a:picLocks noChangeAspect="1"/>
          </p:cNvPicPr>
          <p:nvPr/>
        </p:nvPicPr>
        <p:blipFill>
          <a:blip r:embed="rId3" cstate="print"/>
          <a:srcRect b="11321"/>
          <a:stretch>
            <a:fillRect/>
          </a:stretch>
        </p:blipFill>
        <p:spPr>
          <a:xfrm>
            <a:off x="5943599" y="-1"/>
            <a:ext cx="3200401" cy="3512431"/>
          </a:xfrm>
          <a:prstGeom prst="rect">
            <a:avLst/>
          </a:prstGeom>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685800"/>
            <a:ext cx="8229600" cy="3170099"/>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rPr>
              <a:t>The French philosopher René Descartes (1596- 1650) believed that </a:t>
            </a:r>
            <a:r>
              <a:rPr lang="en-US" sz="4000" i="1" dirty="0">
                <a:solidFill>
                  <a:schemeClr val="bg1"/>
                </a:solidFill>
                <a:effectLst>
                  <a:outerShdw blurRad="38100" dist="38100" dir="2700000" algn="tl">
                    <a:srgbClr val="000000">
                      <a:alpha val="43137"/>
                    </a:srgbClr>
                  </a:outerShdw>
                </a:effectLst>
                <a:latin typeface="Comic Sans MS" pitchFamily="66" charset="0"/>
              </a:rPr>
              <a:t>“man stood to animal as did heaven to earth, soul to body, culture to nature. </a:t>
            </a:r>
          </a:p>
        </p:txBody>
      </p:sp>
      <p:pic>
        <p:nvPicPr>
          <p:cNvPr id="3" name="Picture 2" descr="renedescartes.jpg"/>
          <p:cNvPicPr>
            <a:picLocks noChangeAspect="1"/>
          </p:cNvPicPr>
          <p:nvPr/>
        </p:nvPicPr>
        <p:blipFill>
          <a:blip r:embed="rId3" cstate="email">
            <a:clrChange>
              <a:clrFrom>
                <a:srgbClr val="FFFFFF"/>
              </a:clrFrom>
              <a:clrTo>
                <a:srgbClr val="FFFFFF">
                  <a:alpha val="0"/>
                </a:srgbClr>
              </a:clrTo>
            </a:clrChange>
          </a:blip>
          <a:stretch>
            <a:fillRect/>
          </a:stretch>
        </p:blipFill>
        <p:spPr>
          <a:xfrm>
            <a:off x="685800" y="3886200"/>
            <a:ext cx="2573564" cy="2543287"/>
          </a:xfrm>
          <a:prstGeom prst="rect">
            <a:avLst/>
          </a:prstGeom>
        </p:spPr>
      </p:pic>
      <p:sp>
        <p:nvSpPr>
          <p:cNvPr id="4" name="TextBox 3"/>
          <p:cNvSpPr txBox="1"/>
          <p:nvPr/>
        </p:nvSpPr>
        <p:spPr>
          <a:xfrm>
            <a:off x="2819400" y="3886200"/>
            <a:ext cx="5943600" cy="2554545"/>
          </a:xfrm>
          <a:prstGeom prst="rect">
            <a:avLst/>
          </a:prstGeom>
          <a:noFill/>
        </p:spPr>
        <p:txBody>
          <a:bodyPr wrap="square" rtlCol="0">
            <a:spAutoFit/>
          </a:bodyPr>
          <a:lstStyle/>
          <a:p>
            <a:pPr algn="r"/>
            <a:r>
              <a:rPr lang="en-US" sz="4000" i="1" dirty="0">
                <a:solidFill>
                  <a:schemeClr val="bg1"/>
                </a:solidFill>
                <a:effectLst>
                  <a:outerShdw blurRad="38100" dist="38100" dir="2700000" algn="tl">
                    <a:srgbClr val="000000">
                      <a:alpha val="43137"/>
                    </a:srgbClr>
                  </a:outerShdw>
                </a:effectLst>
                <a:latin typeface="Comic Sans MS" pitchFamily="66" charset="0"/>
              </a:rPr>
              <a:t>There was a total qualitative difference between man and nature.” </a:t>
            </a:r>
            <a:r>
              <a:rPr lang="en-IE" sz="2800" dirty="0">
                <a:solidFill>
                  <a:schemeClr val="bg1"/>
                </a:solidFill>
                <a:effectLst>
                  <a:outerShdw blurRad="38100" dist="38100" dir="2700000" algn="tl">
                    <a:srgbClr val="000000">
                      <a:alpha val="43137"/>
                    </a:srgbClr>
                  </a:outerShdw>
                </a:effectLst>
              </a:rPr>
              <a:t>(Ibid., 35.)</a:t>
            </a:r>
            <a:endParaRPr lang="en-US" sz="4000" dirty="0">
              <a:solidFill>
                <a:schemeClr val="bg1"/>
              </a:solidFill>
              <a:effectLst>
                <a:outerShdw blurRad="38100" dist="38100" dir="2700000" algn="tl">
                  <a:srgbClr val="000000">
                    <a:alpha val="43137"/>
                  </a:srgbClr>
                </a:outerShdw>
              </a:effectLst>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762000"/>
            <a:ext cx="7467600" cy="5201424"/>
          </a:xfrm>
          <a:prstGeom prst="rect">
            <a:avLst/>
          </a:prstGeom>
          <a:noFill/>
        </p:spPr>
        <p:txBody>
          <a:bodyPr wrap="square" rtlCol="0">
            <a:spAutoFit/>
          </a:bodyPr>
          <a:lstStyle/>
          <a:p>
            <a:pPr algn="ctr"/>
            <a:r>
              <a:rPr lang="en-US" sz="4000" dirty="0">
                <a:solidFill>
                  <a:schemeClr val="bg1"/>
                </a:solidFill>
                <a:effectLst>
                  <a:outerShdw blurRad="38100" dist="38100" dir="2700000" algn="tl">
                    <a:srgbClr val="000000">
                      <a:alpha val="43137"/>
                    </a:srgbClr>
                  </a:outerShdw>
                </a:effectLst>
              </a:rPr>
              <a:t>Aware of this history, Pope Francis points out that </a:t>
            </a:r>
            <a:r>
              <a:rPr lang="en-US" sz="4400"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t>
            </a:r>
            <a:r>
              <a:rPr lang="en-US" sz="4400" b="1" i="1" dirty="0">
                <a:solidFill>
                  <a:srgbClr val="FFFF99"/>
                </a:solidFill>
                <a:effectLst>
                  <a:outerShdw blurRad="38100" dist="38100" dir="2700000" algn="tl">
                    <a:srgbClr val="000000">
                      <a:alpha val="43137"/>
                    </a:srgbClr>
                  </a:outerShdw>
                </a:effectLst>
                <a:latin typeface="Times New Roman" pitchFamily="18" charset="0"/>
                <a:cs typeface="Times New Roman" pitchFamily="18" charset="0"/>
              </a:rPr>
              <a:t>unhealthy dualism</a:t>
            </a:r>
            <a:r>
              <a:rPr lang="en-US" sz="4400"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nonetheless, left a mark on certain Christian thinkers in the course of history and (as a result) </a:t>
            </a:r>
            <a:r>
              <a:rPr lang="en-US" sz="4400" b="1" i="1" dirty="0">
                <a:solidFill>
                  <a:srgbClr val="FFFF99"/>
                </a:solidFill>
                <a:effectLst>
                  <a:outerShdw blurRad="38100" dist="38100" dir="2700000" algn="tl">
                    <a:srgbClr val="000000">
                      <a:alpha val="43137"/>
                    </a:srgbClr>
                  </a:outerShdw>
                </a:effectLst>
                <a:latin typeface="Times New Roman" pitchFamily="18" charset="0"/>
                <a:cs typeface="Times New Roman" pitchFamily="18" charset="0"/>
              </a:rPr>
              <a:t>disfigured the Gospel</a:t>
            </a:r>
            <a:r>
              <a:rPr lang="en-US" sz="4400"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a:solidFill>
                  <a:schemeClr val="bg1"/>
                </a:solidFill>
                <a:effectLst>
                  <a:outerShdw blurRad="38100" dist="38100" dir="2700000" algn="tl">
                    <a:srgbClr val="000000">
                      <a:alpha val="43137"/>
                    </a:srgbClr>
                  </a:outerShdw>
                </a:effectLst>
              </a:rPr>
              <a:t>(No. 98).</a:t>
            </a:r>
            <a:endParaRPr lang="en-US" sz="4000" dirty="0">
              <a:solidFill>
                <a:schemeClr val="bg1"/>
              </a:solidFill>
              <a:effectLst>
                <a:outerShdw blurRad="38100" dist="38100" dir="2700000" algn="tl">
                  <a:srgbClr val="000000">
                    <a:alpha val="43137"/>
                  </a:srgbClr>
                </a:outerShdw>
              </a:effectLst>
            </a:endParaRPr>
          </a:p>
        </p:txBody>
      </p:sp>
    </p:spTree>
  </p:cSld>
  <p:clrMapOvr>
    <a:masterClrMapping/>
  </p:clrMapOvr>
  <p:transition spd="med">
    <p:wipe dir="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3276600"/>
            <a:ext cx="8229600" cy="3170099"/>
          </a:xfrm>
          <a:prstGeom prst="rect">
            <a:avLst/>
          </a:prstGeom>
          <a:noFill/>
        </p:spPr>
        <p:txBody>
          <a:bodyPr wrap="square" rtlCol="0">
            <a:spAutoFit/>
          </a:bodyPr>
          <a:lstStyle/>
          <a:p>
            <a:r>
              <a:rPr lang="en-IE" sz="4000" dirty="0">
                <a:solidFill>
                  <a:schemeClr val="bg1"/>
                </a:solidFill>
                <a:effectLst>
                  <a:outerShdw blurRad="38100" dist="38100" dir="2700000" algn="tl">
                    <a:srgbClr val="000000">
                      <a:alpha val="43137"/>
                    </a:srgbClr>
                  </a:outerShdw>
                </a:effectLst>
              </a:rPr>
              <a:t>When </a:t>
            </a:r>
            <a:r>
              <a:rPr lang="en-IE" sz="4000" i="1" dirty="0" err="1">
                <a:solidFill>
                  <a:schemeClr val="bg1"/>
                </a:solidFill>
                <a:effectLst>
                  <a:outerShdw blurRad="38100" dist="38100" dir="2700000" algn="tl">
                    <a:srgbClr val="000000">
                      <a:alpha val="43137"/>
                    </a:srgbClr>
                  </a:outerShdw>
                </a:effectLst>
              </a:rPr>
              <a:t>Laudato</a:t>
            </a:r>
            <a:r>
              <a:rPr lang="en-IE" sz="4000" i="1" dirty="0">
                <a:solidFill>
                  <a:schemeClr val="bg1"/>
                </a:solidFill>
                <a:effectLst>
                  <a:outerShdw blurRad="38100" dist="38100" dir="2700000" algn="tl">
                    <a:srgbClr val="000000">
                      <a:alpha val="43137"/>
                    </a:srgbClr>
                  </a:outerShdw>
                </a:effectLst>
              </a:rPr>
              <a:t> Si </a:t>
            </a:r>
            <a:r>
              <a:rPr lang="en-IE" sz="4000" dirty="0">
                <a:solidFill>
                  <a:schemeClr val="bg1"/>
                </a:solidFill>
                <a:effectLst>
                  <a:outerShdw blurRad="38100" dist="38100" dir="2700000" algn="tl">
                    <a:srgbClr val="000000">
                      <a:alpha val="43137"/>
                    </a:srgbClr>
                  </a:outerShdw>
                </a:effectLst>
              </a:rPr>
              <a:t>was published on June 18</a:t>
            </a:r>
            <a:r>
              <a:rPr lang="en-IE" sz="4000" baseline="30000" dirty="0">
                <a:solidFill>
                  <a:schemeClr val="bg1"/>
                </a:solidFill>
                <a:effectLst>
                  <a:outerShdw blurRad="38100" dist="38100" dir="2700000" algn="tl">
                    <a:srgbClr val="000000">
                      <a:alpha val="43137"/>
                    </a:srgbClr>
                  </a:outerShdw>
                </a:effectLst>
              </a:rPr>
              <a:t>th</a:t>
            </a:r>
            <a:r>
              <a:rPr lang="en-IE" sz="4000" dirty="0">
                <a:solidFill>
                  <a:schemeClr val="bg1"/>
                </a:solidFill>
                <a:effectLst>
                  <a:outerShdw blurRad="38100" dist="38100" dir="2700000" algn="tl">
                    <a:srgbClr val="000000">
                      <a:alpha val="43137"/>
                    </a:srgbClr>
                  </a:outerShdw>
                </a:effectLst>
              </a:rPr>
              <a:t> 2015, many people turned immediately to look at what the document had to say about climate change.</a:t>
            </a:r>
            <a:endParaRPr lang="en-US" sz="4000" dirty="0">
              <a:solidFill>
                <a:schemeClr val="bg1"/>
              </a:solidFill>
              <a:effectLst>
                <a:outerShdw blurRad="38100" dist="38100" dir="2700000" algn="tl">
                  <a:srgbClr val="000000">
                    <a:alpha val="43137"/>
                  </a:srgbClr>
                </a:outerShdw>
              </a:effectLst>
            </a:endParaRPr>
          </a:p>
        </p:txBody>
      </p:sp>
      <p:pic>
        <p:nvPicPr>
          <p:cNvPr id="3" name="Picture 2" descr="climate_change_generic.jpg"/>
          <p:cNvPicPr>
            <a:picLocks noChangeAspect="1"/>
          </p:cNvPicPr>
          <p:nvPr/>
        </p:nvPicPr>
        <p:blipFill>
          <a:blip r:embed="rId2" cstate="print"/>
          <a:stretch>
            <a:fillRect/>
          </a:stretch>
        </p:blipFill>
        <p:spPr>
          <a:xfrm>
            <a:off x="2057400" y="457200"/>
            <a:ext cx="4940300" cy="2603500"/>
          </a:xfrm>
          <a:prstGeom prst="rect">
            <a:avLst/>
          </a:prstGeom>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6*min(max(#ppt_w*#ppt_h,.3),1)-7.4)/-.7*#ppt_w"/>
                                          </p:val>
                                        </p:tav>
                                        <p:tav tm="100000">
                                          <p:val>
                                            <p:strVal val="#ppt_w"/>
                                          </p:val>
                                        </p:tav>
                                      </p:tavLst>
                                    </p:anim>
                                    <p:anim calcmode="lin" valueType="num">
                                      <p:cBhvr>
                                        <p:cTn id="8" dur="1000" fill="hold"/>
                                        <p:tgtEl>
                                          <p:spTgt spid="3"/>
                                        </p:tgtEl>
                                        <p:attrNameLst>
                                          <p:attrName>ppt_h</p:attrName>
                                        </p:attrNameLst>
                                      </p:cBhvr>
                                      <p:tavLst>
                                        <p:tav tm="0">
                                          <p:val>
                                            <p:strVal val="(6*min(max(#ppt_w*#ppt_h,.3),1)-7.4)/-.7*#ppt_h"/>
                                          </p:val>
                                        </p:tav>
                                        <p:tav tm="100000">
                                          <p:val>
                                            <p:strVal val="#ppt_h"/>
                                          </p:val>
                                        </p:tav>
                                      </p:tavLst>
                                    </p:anim>
                                    <p:anim calcmode="lin" valueType="num">
                                      <p:cBhvr>
                                        <p:cTn id="9" dur="1000" fill="hold"/>
                                        <p:tgtEl>
                                          <p:spTgt spid="3"/>
                                        </p:tgtEl>
                                        <p:attrNameLst>
                                          <p:attrName>ppt_x</p:attrName>
                                        </p:attrNameLst>
                                      </p:cBhvr>
                                      <p:tavLst>
                                        <p:tav tm="0">
                                          <p:val>
                                            <p:fltVal val="0.5"/>
                                          </p:val>
                                        </p:tav>
                                        <p:tav tm="100000">
                                          <p:val>
                                            <p:strVal val="#ppt_x"/>
                                          </p:val>
                                        </p:tav>
                                      </p:tavLst>
                                    </p:anim>
                                    <p:anim calcmode="lin" valueType="num">
                                      <p:cBhvr>
                                        <p:cTn id="10" dur="1000" fill="hold"/>
                                        <p:tgtEl>
                                          <p:spTgt spid="3"/>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91167"/>
            <a:ext cx="9144000" cy="2985433"/>
          </a:xfrm>
          <a:prstGeom prst="rect">
            <a:avLst/>
          </a:prstGeom>
          <a:noFill/>
        </p:spPr>
        <p:txBody>
          <a:bodyPr wrap="square" rtlCol="0">
            <a:spAutoFit/>
          </a:bodyPr>
          <a:lstStyle/>
          <a:p>
            <a:pPr algn="ctr"/>
            <a:r>
              <a:rPr lang="en-IE" sz="3600" dirty="0">
                <a:solidFill>
                  <a:schemeClr val="bg1"/>
                </a:solidFill>
              </a:rPr>
              <a:t>Pope Francis was clear and unambiguous; </a:t>
            </a:r>
            <a:r>
              <a:rPr lang="en-IE" sz="4000" dirty="0">
                <a:solidFill>
                  <a:schemeClr val="bg1"/>
                </a:solidFill>
                <a:latin typeface="Times New Roman" pitchFamily="18" charset="0"/>
                <a:cs typeface="Times New Roman" pitchFamily="18" charset="0"/>
              </a:rPr>
              <a:t>“a </a:t>
            </a:r>
            <a:r>
              <a:rPr lang="en-IE" sz="4000" dirty="0">
                <a:solidFill>
                  <a:srgbClr val="FFFF99"/>
                </a:solidFill>
                <a:latin typeface="Times New Roman" pitchFamily="18" charset="0"/>
                <a:cs typeface="Times New Roman" pitchFamily="18" charset="0"/>
              </a:rPr>
              <a:t>very solid scientific consensus </a:t>
            </a:r>
            <a:r>
              <a:rPr lang="en-IE" sz="4000" dirty="0">
                <a:solidFill>
                  <a:schemeClr val="bg1"/>
                </a:solidFill>
                <a:latin typeface="Times New Roman" pitchFamily="18" charset="0"/>
                <a:cs typeface="Times New Roman" pitchFamily="18" charset="0"/>
              </a:rPr>
              <a:t>indicates that we are presently witnessing a </a:t>
            </a:r>
            <a:r>
              <a:rPr lang="en-IE" sz="4000" dirty="0">
                <a:solidFill>
                  <a:srgbClr val="FFFF99"/>
                </a:solidFill>
                <a:latin typeface="Times New Roman" pitchFamily="18" charset="0"/>
                <a:cs typeface="Times New Roman" pitchFamily="18" charset="0"/>
              </a:rPr>
              <a:t>disturbing warming of the climate system</a:t>
            </a:r>
            <a:r>
              <a:rPr lang="en-IE" sz="4000" dirty="0">
                <a:solidFill>
                  <a:schemeClr val="bg1"/>
                </a:solidFill>
                <a:latin typeface="Times New Roman" pitchFamily="18" charset="0"/>
                <a:cs typeface="Times New Roman" pitchFamily="18" charset="0"/>
              </a:rPr>
              <a:t>” </a:t>
            </a:r>
            <a:r>
              <a:rPr lang="en-IE" sz="2800" dirty="0">
                <a:solidFill>
                  <a:schemeClr val="bg1"/>
                </a:solidFill>
              </a:rPr>
              <a:t>(No. 23).</a:t>
            </a:r>
            <a:endParaRPr lang="en-US" sz="3600" dirty="0">
              <a:solidFill>
                <a:schemeClr val="bg1"/>
              </a:solidFill>
            </a:endParaRPr>
          </a:p>
        </p:txBody>
      </p:sp>
      <p:pic>
        <p:nvPicPr>
          <p:cNvPr id="3" name="Picture 2" descr="1410871527838_wps_11_Nasa_Goddard_jpg.jpg"/>
          <p:cNvPicPr>
            <a:picLocks noChangeAspect="1"/>
          </p:cNvPicPr>
          <p:nvPr/>
        </p:nvPicPr>
        <p:blipFill>
          <a:blip r:embed="rId2" cstate="print"/>
          <a:stretch>
            <a:fillRect/>
          </a:stretch>
        </p:blipFill>
        <p:spPr>
          <a:xfrm>
            <a:off x="1143000" y="3210857"/>
            <a:ext cx="6477000" cy="3647143"/>
          </a:xfrm>
          <a:prstGeom prst="rect">
            <a:avLst/>
          </a:prstGeom>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334000" y="280737"/>
            <a:ext cx="3047999" cy="4342204"/>
          </a:xfrm>
          <a:prstGeom prst="rect">
            <a:avLst/>
          </a:prstGeom>
        </p:spPr>
      </p:pic>
      <p:sp>
        <p:nvSpPr>
          <p:cNvPr id="2" name="TextBox 1"/>
          <p:cNvSpPr txBox="1"/>
          <p:nvPr/>
        </p:nvSpPr>
        <p:spPr>
          <a:xfrm>
            <a:off x="381000" y="304800"/>
            <a:ext cx="4495800" cy="4401205"/>
          </a:xfrm>
          <a:prstGeom prst="rect">
            <a:avLst/>
          </a:prstGeom>
          <a:noFill/>
        </p:spPr>
        <p:txBody>
          <a:bodyPr wrap="square" rtlCol="0">
            <a:spAutoFit/>
          </a:bodyPr>
          <a:lstStyle/>
          <a:p>
            <a:r>
              <a:rPr lang="en-IE" sz="4000" dirty="0">
                <a:solidFill>
                  <a:schemeClr val="bg1"/>
                </a:solidFill>
                <a:effectLst>
                  <a:outerShdw blurRad="38100" dist="38100" dir="2700000" algn="tl">
                    <a:srgbClr val="000000">
                      <a:alpha val="43137"/>
                    </a:srgbClr>
                  </a:outerShdw>
                </a:effectLst>
              </a:rPr>
              <a:t>Climate change was not mentioned in Pope Benedict’s encyclical </a:t>
            </a:r>
            <a:r>
              <a:rPr lang="en-IE" sz="4000" i="1" dirty="0">
                <a:solidFill>
                  <a:schemeClr val="bg1"/>
                </a:solidFill>
                <a:effectLst>
                  <a:outerShdw blurRad="38100" dist="38100" dir="2700000" algn="tl">
                    <a:srgbClr val="000000">
                      <a:alpha val="43137"/>
                    </a:srgbClr>
                  </a:outerShdw>
                </a:effectLst>
              </a:rPr>
              <a:t>Caritas in </a:t>
            </a:r>
            <a:r>
              <a:rPr lang="en-IE" sz="4000" i="1" dirty="0" err="1">
                <a:solidFill>
                  <a:schemeClr val="bg1"/>
                </a:solidFill>
                <a:effectLst>
                  <a:outerShdw blurRad="38100" dist="38100" dir="2700000" algn="tl">
                    <a:srgbClr val="000000">
                      <a:alpha val="43137"/>
                    </a:srgbClr>
                  </a:outerShdw>
                </a:effectLst>
              </a:rPr>
              <a:t>Veritate</a:t>
            </a:r>
            <a:r>
              <a:rPr lang="en-IE" sz="4000" i="1" dirty="0">
                <a:solidFill>
                  <a:schemeClr val="bg1"/>
                </a:solidFill>
                <a:effectLst>
                  <a:outerShdw blurRad="38100" dist="38100" dir="2700000" algn="tl">
                    <a:srgbClr val="000000">
                      <a:alpha val="43137"/>
                    </a:srgbClr>
                  </a:outerShdw>
                </a:effectLst>
              </a:rPr>
              <a:t> </a:t>
            </a:r>
            <a:r>
              <a:rPr lang="en-IE" sz="4000" dirty="0">
                <a:solidFill>
                  <a:schemeClr val="bg1"/>
                </a:solidFill>
                <a:effectLst>
                  <a:outerShdw blurRad="38100" dist="38100" dir="2700000" algn="tl">
                    <a:srgbClr val="000000">
                      <a:alpha val="43137"/>
                    </a:srgbClr>
                  </a:outerShdw>
                </a:effectLst>
              </a:rPr>
              <a:t>(Love in Truth), published just a few months </a:t>
            </a:r>
            <a:endParaRPr lang="en-US" sz="4000" dirty="0">
              <a:solidFill>
                <a:schemeClr val="bg1"/>
              </a:solidFill>
              <a:effectLst>
                <a:outerShdw blurRad="38100" dist="38100" dir="2700000" algn="tl">
                  <a:srgbClr val="000000">
                    <a:alpha val="43137"/>
                  </a:srgbClr>
                </a:outerShdw>
              </a:effectLst>
            </a:endParaRPr>
          </a:p>
        </p:txBody>
      </p:sp>
      <p:sp>
        <p:nvSpPr>
          <p:cNvPr id="4" name="TextBox 3"/>
          <p:cNvSpPr txBox="1"/>
          <p:nvPr/>
        </p:nvSpPr>
        <p:spPr>
          <a:xfrm>
            <a:off x="152400" y="4622941"/>
            <a:ext cx="8839199" cy="1938992"/>
          </a:xfrm>
          <a:prstGeom prst="rect">
            <a:avLst/>
          </a:prstGeom>
          <a:noFill/>
        </p:spPr>
        <p:txBody>
          <a:bodyPr wrap="square" rtlCol="0">
            <a:spAutoFit/>
          </a:bodyPr>
          <a:lstStyle/>
          <a:p>
            <a:pPr algn="r"/>
            <a:r>
              <a:rPr lang="en-IE" sz="4000" dirty="0">
                <a:solidFill>
                  <a:schemeClr val="bg1"/>
                </a:solidFill>
                <a:effectLst>
                  <a:outerShdw blurRad="38100" dist="38100" dir="2700000" algn="tl">
                    <a:srgbClr val="000000">
                      <a:alpha val="43137"/>
                    </a:srgbClr>
                  </a:outerShdw>
                </a:effectLst>
              </a:rPr>
              <a:t>before the United Nations Framework Convention in Copenhagen in December 2009.</a:t>
            </a:r>
            <a:endParaRPr lang="en-US" sz="4000" dirty="0">
              <a:solidFill>
                <a:schemeClr val="bg1"/>
              </a:solidFill>
              <a:effectLst>
                <a:outerShdw blurRad="38100" dist="38100" dir="2700000" algn="tl">
                  <a:srgbClr val="000000">
                    <a:alpha val="43137"/>
                  </a:srgbClr>
                </a:outerShdw>
              </a:effectLst>
            </a:endParaRPr>
          </a:p>
        </p:txBody>
      </p:sp>
    </p:spTree>
  </p:cSld>
  <p:clrMapOvr>
    <a:masterClrMapping/>
  </p:clrMapOvr>
  <p:transition spd="med">
    <p:wipe dir="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ural farmer2.jpg"/>
          <p:cNvPicPr>
            <a:picLocks noChangeAspect="1"/>
          </p:cNvPicPr>
          <p:nvPr/>
        </p:nvPicPr>
        <p:blipFill>
          <a:blip r:embed="rId2" cstate="print"/>
          <a:srcRect/>
          <a:stretch>
            <a:fillRect/>
          </a:stretch>
        </p:blipFill>
        <p:spPr>
          <a:xfrm>
            <a:off x="0" y="0"/>
            <a:ext cx="9144000" cy="6858000"/>
          </a:xfrm>
          <a:prstGeom prst="rect">
            <a:avLst/>
          </a:prstGeom>
        </p:spPr>
      </p:pic>
      <p:sp>
        <p:nvSpPr>
          <p:cNvPr id="2" name="TextBox 1"/>
          <p:cNvSpPr txBox="1"/>
          <p:nvPr/>
        </p:nvSpPr>
        <p:spPr>
          <a:xfrm>
            <a:off x="1485900" y="3124200"/>
            <a:ext cx="6172200" cy="3046988"/>
          </a:xfrm>
          <a:prstGeom prst="rect">
            <a:avLst/>
          </a:prstGeom>
          <a:noFill/>
        </p:spPr>
        <p:txBody>
          <a:bodyPr wrap="square" rtlCol="0">
            <a:spAutoFit/>
          </a:bodyPr>
          <a:lstStyle/>
          <a:p>
            <a:pPr algn="ctr"/>
            <a:r>
              <a:rPr lang="en-PH" sz="4800" b="1" i="1" dirty="0">
                <a:solidFill>
                  <a:schemeClr val="bg1"/>
                </a:solidFill>
                <a:effectLst>
                  <a:glow rad="101600">
                    <a:srgbClr val="008000">
                      <a:alpha val="60000"/>
                    </a:srgb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Its worst impact will be felt by developing countries in coming decades.  </a:t>
            </a:r>
            <a:r>
              <a:rPr lang="en-PH" sz="3200" b="1" i="1" dirty="0">
                <a:solidFill>
                  <a:schemeClr val="bg1"/>
                </a:solidFill>
                <a:effectLst>
                  <a:glow rad="101600">
                    <a:srgbClr val="008000">
                      <a:alpha val="60000"/>
                    </a:srgb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(No. 25)</a:t>
            </a:r>
            <a:endParaRPr lang="en-US" sz="3200" b="1" i="1" dirty="0">
              <a:solidFill>
                <a:schemeClr val="bg1"/>
              </a:solidFill>
              <a:effectLst>
                <a:glow rad="101600">
                  <a:srgbClr val="008000">
                    <a:alpha val="60000"/>
                  </a:srgb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TextBox 5"/>
          <p:cNvSpPr txBox="1"/>
          <p:nvPr/>
        </p:nvSpPr>
        <p:spPr>
          <a:xfrm>
            <a:off x="762000" y="457200"/>
            <a:ext cx="8229600" cy="2308324"/>
          </a:xfrm>
          <a:prstGeom prst="rect">
            <a:avLst/>
          </a:prstGeom>
          <a:noFill/>
        </p:spPr>
        <p:txBody>
          <a:bodyPr wrap="square" rtlCol="0">
            <a:spAutoFit/>
          </a:bodyPr>
          <a:lstStyle/>
          <a:p>
            <a:r>
              <a:rPr lang="en-IE" sz="3600" dirty="0">
                <a:solidFill>
                  <a:schemeClr val="bg1"/>
                </a:solidFill>
                <a:effectLst>
                  <a:outerShdw blurRad="38100" dist="38100" dir="2700000" algn="tl">
                    <a:srgbClr val="000000">
                      <a:alpha val="43137"/>
                    </a:srgbClr>
                  </a:outerShdw>
                </a:effectLst>
              </a:rPr>
              <a:t>The central theme of an encyclical which links the plight of the poor and the care of earth is taken up here as well when he claims that</a:t>
            </a:r>
            <a:endParaRPr lang="en-US" sz="2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65775588"/>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1809</TotalTime>
  <Words>4640</Words>
  <Application>Microsoft Office PowerPoint</Application>
  <PresentationFormat>On-screen Show (4:3)</PresentationFormat>
  <Paragraphs>280</Paragraphs>
  <Slides>145</Slides>
  <Notes>3</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145</vt:i4>
      </vt:variant>
    </vt:vector>
  </HeadingPairs>
  <TitlesOfParts>
    <vt:vector size="160" baseType="lpstr">
      <vt:lpstr>Arial</vt:lpstr>
      <vt:lpstr>Arial Narrow</vt:lpstr>
      <vt:lpstr>Calibri</vt:lpstr>
      <vt:lpstr>Comic Sans MS</vt:lpstr>
      <vt:lpstr>Lucida Console</vt:lpstr>
      <vt:lpstr>Lucida Handwriting</vt:lpstr>
      <vt:lpstr>Lucida Sans</vt:lpstr>
      <vt:lpstr>Papyrus</vt:lpstr>
      <vt:lpstr>system-ui</vt:lpstr>
      <vt:lpstr>Tempus Sans ITC</vt:lpstr>
      <vt:lpstr>Times New Roman</vt:lpstr>
      <vt:lpstr>Viner Hand ITC</vt:lpstr>
      <vt:lpstr>Wingdings</vt:lpstr>
      <vt:lpstr>Wingdings 2</vt:lpstr>
      <vt:lpstr>Flow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Laudato Si’ can be compared with three other crucially important social encyclicals which dealt with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Year Synod on Ecology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nonifmm</dc:creator>
  <cp:lastModifiedBy>Fidelma Boyd</cp:lastModifiedBy>
  <cp:revision>72</cp:revision>
  <dcterms:created xsi:type="dcterms:W3CDTF">2016-01-23T07:38:33Z</dcterms:created>
  <dcterms:modified xsi:type="dcterms:W3CDTF">2020-06-09T17:10:02Z</dcterms:modified>
</cp:coreProperties>
</file>