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59" r:id="rId3"/>
    <p:sldId id="288" r:id="rId4"/>
    <p:sldId id="265" r:id="rId5"/>
    <p:sldId id="289" r:id="rId6"/>
    <p:sldId id="27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72" y="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A408-622F-4124-99F9-C43506B806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B5467-E545-4C0C-83DF-90ED985EF0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B3399F-B83F-487D-BD74-28C75104F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F1A8E3-1E8B-4127-9A4C-9F11767E26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47DC32-01DC-4D93-94BC-82F676B2BA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4251EA-4503-4BCB-BCE7-83D01D6CCE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413F1-458C-41EC-93DB-DF5F46EBAE8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6361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45598A-A1CC-42E1-AA7C-5497AB936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61BB4-502E-48F8-B515-D7D283710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3A9F84-474A-42A2-9C3F-24AFF891D6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1A8E3-1E8B-4127-9A4C-9F11767E2655}" type="datetimeFigureOut">
              <a:rPr lang="en-GB" smtClean="0"/>
              <a:t>19/10/2019</a:t>
            </a:fld>
            <a:endParaRPr lang="en-GB"/>
          </a:p>
        </p:txBody>
      </p:sp>
      <p:sp>
        <p:nvSpPr>
          <p:cNvPr id="5" name="Footer Placeholder 4">
            <a:extLst>
              <a:ext uri="{FF2B5EF4-FFF2-40B4-BE49-F238E27FC236}">
                <a16:creationId xmlns:a16="http://schemas.microsoft.com/office/drawing/2014/main" id="{60D4670D-4934-4EB4-A27D-3F1E07407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4632D8-4A55-4178-8035-1474CF84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413F1-458C-41EC-93DB-DF5F46EBAE88}" type="slidenum">
              <a:rPr lang="en-GB" smtClean="0"/>
              <a:t>‹#›</a:t>
            </a:fld>
            <a:endParaRPr lang="en-GB"/>
          </a:p>
        </p:txBody>
      </p:sp>
    </p:spTree>
    <p:extLst>
      <p:ext uri="{BB962C8B-B14F-4D97-AF65-F5344CB8AC3E}">
        <p14:creationId xmlns:p14="http://schemas.microsoft.com/office/powerpoint/2010/main" val="163252883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952A28-2678-4657-BE52-04E3648AF808}"/>
              </a:ext>
            </a:extLst>
          </p:cNvPr>
          <p:cNvSpPr>
            <a:spLocks noGrp="1"/>
          </p:cNvSpPr>
          <p:nvPr>
            <p:ph type="title"/>
          </p:nvPr>
        </p:nvSpPr>
        <p:spPr>
          <a:xfrm>
            <a:off x="674237" y="1014667"/>
            <a:ext cx="3657600" cy="2887579"/>
          </a:xfrm>
        </p:spPr>
        <p:txBody>
          <a:bodyPr vert="horz" lIns="91440" tIns="45720" rIns="91440" bIns="45720" rtlCol="0" anchor="b">
            <a:normAutofit/>
          </a:bodyPr>
          <a:lstStyle/>
          <a:p>
            <a:pPr algn="ctr"/>
            <a:r>
              <a:rPr lang="en-US" sz="3400" kern="1200" dirty="0">
                <a:solidFill>
                  <a:srgbClr val="FFFFFF"/>
                </a:solidFill>
                <a:latin typeface="+mj-lt"/>
                <a:ea typeface="+mj-ea"/>
                <a:cs typeface="+mj-cs"/>
              </a:rPr>
              <a:t>All the quotations in this presentation are taken from this book</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cxnSp>
        <p:nvCxnSpPr>
          <p:cNvPr id="16" name="Straight Connector 1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B8C86169-0B19-4511-AAC7-6334C2B8F99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334066" y="321176"/>
            <a:ext cx="4245253" cy="6179551"/>
          </a:xfrm>
          <a:prstGeom prst="rect">
            <a:avLst/>
          </a:prstGeom>
        </p:spPr>
      </p:pic>
    </p:spTree>
    <p:extLst>
      <p:ext uri="{BB962C8B-B14F-4D97-AF65-F5344CB8AC3E}">
        <p14:creationId xmlns:p14="http://schemas.microsoft.com/office/powerpoint/2010/main" val="109609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063E-7B1C-4198-B48E-BE8A635EB888}"/>
              </a:ext>
            </a:extLst>
          </p:cNvPr>
          <p:cNvSpPr>
            <a:spLocks noGrp="1"/>
          </p:cNvSpPr>
          <p:nvPr>
            <p:ph type="title"/>
          </p:nvPr>
        </p:nvSpPr>
        <p:spPr>
          <a:xfrm>
            <a:off x="838200" y="365126"/>
            <a:ext cx="10515600" cy="692150"/>
          </a:xfrm>
        </p:spPr>
        <p:txBody>
          <a:bodyPr>
            <a:normAutofit fontScale="90000"/>
          </a:bodyPr>
          <a:lstStyle/>
          <a:p>
            <a:r>
              <a:rPr lang="en-GB" dirty="0"/>
              <a:t>Faith filled &amp; hopeful 1</a:t>
            </a:r>
          </a:p>
        </p:txBody>
      </p:sp>
      <p:sp>
        <p:nvSpPr>
          <p:cNvPr id="3" name="Content Placeholder 2">
            <a:extLst>
              <a:ext uri="{FF2B5EF4-FFF2-40B4-BE49-F238E27FC236}">
                <a16:creationId xmlns:a16="http://schemas.microsoft.com/office/drawing/2014/main" id="{96C7E0D4-6364-4D88-B0CA-F54E356C7C01}"/>
              </a:ext>
            </a:extLst>
          </p:cNvPr>
          <p:cNvSpPr>
            <a:spLocks noGrp="1"/>
          </p:cNvSpPr>
          <p:nvPr>
            <p:ph idx="1"/>
          </p:nvPr>
        </p:nvSpPr>
        <p:spPr>
          <a:xfrm>
            <a:off x="838200" y="1171575"/>
            <a:ext cx="10515600" cy="5467350"/>
          </a:xfrm>
        </p:spPr>
        <p:txBody>
          <a:bodyPr>
            <a:normAutofit/>
          </a:bodyPr>
          <a:lstStyle/>
          <a:p>
            <a:r>
              <a:rPr lang="en-GB" sz="3600" dirty="0"/>
              <a:t>She joined the Franciscan Third Order, so that she could more easily participate in Mass, go to confession and receive Holy Communion.</a:t>
            </a:r>
          </a:p>
          <a:p>
            <a:r>
              <a:rPr lang="en-GB" sz="3600" dirty="0"/>
              <a:t>Entitled to wear the recognised tunic, lead an austere life with frequent fasting, make charitable visits, help with the sick and the poor</a:t>
            </a:r>
          </a:p>
          <a:p>
            <a:r>
              <a:rPr lang="en-GB" sz="3600" dirty="0"/>
              <a:t>No specific apostolate was allocated to her, and this enabled her to be ready for whatever plan God had in mind for her. P 8</a:t>
            </a:r>
          </a:p>
        </p:txBody>
      </p:sp>
    </p:spTree>
    <p:extLst>
      <p:ext uri="{BB962C8B-B14F-4D97-AF65-F5344CB8AC3E}">
        <p14:creationId xmlns:p14="http://schemas.microsoft.com/office/powerpoint/2010/main" val="117223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063E-7B1C-4198-B48E-BE8A635EB888}"/>
              </a:ext>
            </a:extLst>
          </p:cNvPr>
          <p:cNvSpPr>
            <a:spLocks noGrp="1"/>
          </p:cNvSpPr>
          <p:nvPr>
            <p:ph type="title"/>
          </p:nvPr>
        </p:nvSpPr>
        <p:spPr>
          <a:xfrm>
            <a:off x="838200" y="365126"/>
            <a:ext cx="10515600" cy="692150"/>
          </a:xfrm>
        </p:spPr>
        <p:txBody>
          <a:bodyPr>
            <a:normAutofit fontScale="90000"/>
          </a:bodyPr>
          <a:lstStyle/>
          <a:p>
            <a:r>
              <a:rPr lang="en-GB" dirty="0"/>
              <a:t>Faith filled &amp; hopeful 2</a:t>
            </a:r>
          </a:p>
        </p:txBody>
      </p:sp>
      <p:sp>
        <p:nvSpPr>
          <p:cNvPr id="3" name="Content Placeholder 2">
            <a:extLst>
              <a:ext uri="{FF2B5EF4-FFF2-40B4-BE49-F238E27FC236}">
                <a16:creationId xmlns:a16="http://schemas.microsoft.com/office/drawing/2014/main" id="{96C7E0D4-6364-4D88-B0CA-F54E356C7C01}"/>
              </a:ext>
            </a:extLst>
          </p:cNvPr>
          <p:cNvSpPr>
            <a:spLocks noGrp="1"/>
          </p:cNvSpPr>
          <p:nvPr>
            <p:ph idx="1"/>
          </p:nvPr>
        </p:nvSpPr>
        <p:spPr>
          <a:xfrm>
            <a:off x="838200" y="1171575"/>
            <a:ext cx="10515600" cy="5467350"/>
          </a:xfrm>
        </p:spPr>
        <p:txBody>
          <a:bodyPr>
            <a:normAutofit/>
          </a:bodyPr>
          <a:lstStyle/>
          <a:p>
            <a:r>
              <a:rPr lang="en-GB" sz="4000" dirty="0"/>
              <a:t>She was called Sur </a:t>
            </a:r>
            <a:r>
              <a:rPr lang="en-GB" sz="4000" dirty="0" err="1"/>
              <a:t>Anzola</a:t>
            </a:r>
            <a:r>
              <a:rPr lang="en-GB" sz="4000" dirty="0"/>
              <a:t>- active and contemplative p p8</a:t>
            </a:r>
          </a:p>
          <a:p>
            <a:r>
              <a:rPr lang="en-GB" sz="4000" dirty="0"/>
              <a:t>Her dead sister in a vision: future mission as the foundress of a company of virgins – which she founded “in her own time, falling in with God’s command” p9 </a:t>
            </a:r>
          </a:p>
          <a:p>
            <a:r>
              <a:rPr lang="en-GB" sz="4000" dirty="0"/>
              <a:t>Impact of both Catherine of Alexandria and particularly Ursula- her joy and enthusiasm p12</a:t>
            </a:r>
          </a:p>
        </p:txBody>
      </p:sp>
    </p:spTree>
    <p:extLst>
      <p:ext uri="{BB962C8B-B14F-4D97-AF65-F5344CB8AC3E}">
        <p14:creationId xmlns:p14="http://schemas.microsoft.com/office/powerpoint/2010/main" val="352010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063E-7B1C-4198-B48E-BE8A635EB888}"/>
              </a:ext>
            </a:extLst>
          </p:cNvPr>
          <p:cNvSpPr>
            <a:spLocks noGrp="1"/>
          </p:cNvSpPr>
          <p:nvPr>
            <p:ph type="title"/>
          </p:nvPr>
        </p:nvSpPr>
        <p:spPr>
          <a:xfrm>
            <a:off x="838200" y="365126"/>
            <a:ext cx="10515600" cy="692150"/>
          </a:xfrm>
        </p:spPr>
        <p:txBody>
          <a:bodyPr>
            <a:normAutofit fontScale="90000"/>
          </a:bodyPr>
          <a:lstStyle/>
          <a:p>
            <a:r>
              <a:rPr lang="en-GB" dirty="0"/>
              <a:t>Faith filled &amp; hopeful 3 </a:t>
            </a:r>
          </a:p>
        </p:txBody>
      </p:sp>
      <p:sp>
        <p:nvSpPr>
          <p:cNvPr id="3" name="Content Placeholder 2">
            <a:extLst>
              <a:ext uri="{FF2B5EF4-FFF2-40B4-BE49-F238E27FC236}">
                <a16:creationId xmlns:a16="http://schemas.microsoft.com/office/drawing/2014/main" id="{96C7E0D4-6364-4D88-B0CA-F54E356C7C01}"/>
              </a:ext>
            </a:extLst>
          </p:cNvPr>
          <p:cNvSpPr>
            <a:spLocks noGrp="1"/>
          </p:cNvSpPr>
          <p:nvPr>
            <p:ph idx="1"/>
          </p:nvPr>
        </p:nvSpPr>
        <p:spPr>
          <a:xfrm>
            <a:off x="838200" y="1171575"/>
            <a:ext cx="10515600" cy="5467350"/>
          </a:xfrm>
        </p:spPr>
        <p:txBody>
          <a:bodyPr>
            <a:normAutofit/>
          </a:bodyPr>
          <a:lstStyle/>
          <a:p>
            <a:r>
              <a:rPr lang="en-GB" sz="3600" dirty="0"/>
              <a:t>I have this firm and unquestioning faith and hope in infinite divine goodness, that not only shall we easily overcome all dangers and adversities but also, to our great joy and jubilation, we shall defeat them. We shall even spend this very short life of ours in consolation, and our every sorrow and sadness will be turned into joy and gladness, and we shall find the thorny and stony paths blossoming for us, and covered with paving of finest gold” p 19 Rule Prologue 23-27</a:t>
            </a:r>
          </a:p>
          <a:p>
            <a:endParaRPr lang="en-GB" dirty="0"/>
          </a:p>
        </p:txBody>
      </p:sp>
    </p:spTree>
    <p:extLst>
      <p:ext uri="{BB962C8B-B14F-4D97-AF65-F5344CB8AC3E}">
        <p14:creationId xmlns:p14="http://schemas.microsoft.com/office/powerpoint/2010/main" val="133811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063E-7B1C-4198-B48E-BE8A635EB888}"/>
              </a:ext>
            </a:extLst>
          </p:cNvPr>
          <p:cNvSpPr>
            <a:spLocks noGrp="1"/>
          </p:cNvSpPr>
          <p:nvPr>
            <p:ph type="title"/>
          </p:nvPr>
        </p:nvSpPr>
        <p:spPr>
          <a:xfrm>
            <a:off x="838200" y="365126"/>
            <a:ext cx="10515600" cy="692150"/>
          </a:xfrm>
        </p:spPr>
        <p:txBody>
          <a:bodyPr>
            <a:normAutofit fontScale="90000"/>
          </a:bodyPr>
          <a:lstStyle/>
          <a:p>
            <a:r>
              <a:rPr lang="en-GB" dirty="0"/>
              <a:t>Faith filled &amp; hopeful 4</a:t>
            </a:r>
          </a:p>
        </p:txBody>
      </p:sp>
      <p:sp>
        <p:nvSpPr>
          <p:cNvPr id="3" name="Content Placeholder 2">
            <a:extLst>
              <a:ext uri="{FF2B5EF4-FFF2-40B4-BE49-F238E27FC236}">
                <a16:creationId xmlns:a16="http://schemas.microsoft.com/office/drawing/2014/main" id="{96C7E0D4-6364-4D88-B0CA-F54E356C7C01}"/>
              </a:ext>
            </a:extLst>
          </p:cNvPr>
          <p:cNvSpPr>
            <a:spLocks noGrp="1"/>
          </p:cNvSpPr>
          <p:nvPr>
            <p:ph idx="1"/>
          </p:nvPr>
        </p:nvSpPr>
        <p:spPr>
          <a:xfrm>
            <a:off x="838200" y="1171575"/>
            <a:ext cx="10515600" cy="5467350"/>
          </a:xfrm>
        </p:spPr>
        <p:txBody>
          <a:bodyPr>
            <a:normAutofit lnSpcReduction="10000"/>
          </a:bodyPr>
          <a:lstStyle/>
          <a:p>
            <a:r>
              <a:rPr lang="en-GB" sz="4800" dirty="0"/>
              <a:t>“For I tell you, living all together thus united in heart. You will be like a mighty fortress, or a tower impregnable” 9</a:t>
            </a:r>
            <a:r>
              <a:rPr lang="en-GB" sz="4800" baseline="30000" dirty="0"/>
              <a:t>th</a:t>
            </a:r>
            <a:r>
              <a:rPr lang="en-GB" sz="4800" dirty="0"/>
              <a:t> Counsel, 15-16</a:t>
            </a:r>
          </a:p>
          <a:p>
            <a:r>
              <a:rPr lang="en-GB" sz="4800" dirty="0"/>
              <a:t>The seven traditional gifts of the Holy Spirit p32/33: scripture knowledge, counsel, knowledge, piety, intelligence, fortitude, fear of God</a:t>
            </a:r>
          </a:p>
          <a:p>
            <a:endParaRPr lang="en-GB" dirty="0"/>
          </a:p>
        </p:txBody>
      </p:sp>
    </p:spTree>
    <p:extLst>
      <p:ext uri="{BB962C8B-B14F-4D97-AF65-F5344CB8AC3E}">
        <p14:creationId xmlns:p14="http://schemas.microsoft.com/office/powerpoint/2010/main" val="322547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063E-7B1C-4198-B48E-BE8A635EB888}"/>
              </a:ext>
            </a:extLst>
          </p:cNvPr>
          <p:cNvSpPr>
            <a:spLocks noGrp="1"/>
          </p:cNvSpPr>
          <p:nvPr>
            <p:ph type="title"/>
          </p:nvPr>
        </p:nvSpPr>
        <p:spPr>
          <a:xfrm>
            <a:off x="838200" y="365126"/>
            <a:ext cx="10515600" cy="692150"/>
          </a:xfrm>
        </p:spPr>
        <p:txBody>
          <a:bodyPr>
            <a:normAutofit fontScale="90000"/>
          </a:bodyPr>
          <a:lstStyle/>
          <a:p>
            <a:r>
              <a:rPr lang="en-GB" dirty="0"/>
              <a:t>Faith filled &amp; hopeful 5</a:t>
            </a:r>
          </a:p>
        </p:txBody>
      </p:sp>
      <p:sp>
        <p:nvSpPr>
          <p:cNvPr id="3" name="Content Placeholder 2">
            <a:extLst>
              <a:ext uri="{FF2B5EF4-FFF2-40B4-BE49-F238E27FC236}">
                <a16:creationId xmlns:a16="http://schemas.microsoft.com/office/drawing/2014/main" id="{96C7E0D4-6364-4D88-B0CA-F54E356C7C01}"/>
              </a:ext>
            </a:extLst>
          </p:cNvPr>
          <p:cNvSpPr>
            <a:spLocks noGrp="1"/>
          </p:cNvSpPr>
          <p:nvPr>
            <p:ph idx="1"/>
          </p:nvPr>
        </p:nvSpPr>
        <p:spPr>
          <a:xfrm>
            <a:off x="209551" y="1171575"/>
            <a:ext cx="11801474" cy="5467350"/>
          </a:xfrm>
        </p:spPr>
        <p:txBody>
          <a:bodyPr>
            <a:normAutofit/>
          </a:bodyPr>
          <a:lstStyle/>
          <a:p>
            <a:r>
              <a:rPr lang="en-GB" dirty="0"/>
              <a:t>“Pray to him, humble yourselves under his great power, because, without doubt, as she has given you this charge, so he will give you the strength to be able to carry it out, provided you do not fail for your part. Act move, believe, strive, hope, cry put to him with all your heart, for without doubt you will see marvellous things.” Prologue, Counsel 16-18.  p37</a:t>
            </a:r>
          </a:p>
          <a:p>
            <a:r>
              <a:rPr lang="en-GB" dirty="0"/>
              <a:t>“For in these perilous and pestilential times, you will find no other recourse than to take refuge at the feet of Jesus Christ, because if he directs and teaches you, you will be well taught.” 7</a:t>
            </a:r>
            <a:r>
              <a:rPr lang="en-GB" baseline="30000" dirty="0"/>
              <a:t>th</a:t>
            </a:r>
            <a:r>
              <a:rPr lang="en-GB" dirty="0"/>
              <a:t> Counsel 27-28                           p37</a:t>
            </a:r>
          </a:p>
          <a:p>
            <a:r>
              <a:rPr lang="en-GB" dirty="0"/>
              <a:t>The </a:t>
            </a:r>
            <a:r>
              <a:rPr lang="en-GB" dirty="0" err="1"/>
              <a:t>Merician</a:t>
            </a:r>
            <a:r>
              <a:rPr lang="en-GB" dirty="0"/>
              <a:t> charism: “to make present in the Church this Christ-Spouse mystery and to give witness to this in the world by one’s words and deeds” p 43</a:t>
            </a:r>
          </a:p>
        </p:txBody>
      </p:sp>
    </p:spTree>
    <p:extLst>
      <p:ext uri="{BB962C8B-B14F-4D97-AF65-F5344CB8AC3E}">
        <p14:creationId xmlns:p14="http://schemas.microsoft.com/office/powerpoint/2010/main" val="22172338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479</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1_Office Theme</vt:lpstr>
      <vt:lpstr>All the quotations in this presentation are taken from this book </vt:lpstr>
      <vt:lpstr>Faith filled &amp; hopeful 1</vt:lpstr>
      <vt:lpstr>Faith filled &amp; hopeful 2</vt:lpstr>
      <vt:lpstr>Faith filled &amp; hopeful 3 </vt:lpstr>
      <vt:lpstr>Faith filled &amp; hopeful 4</vt:lpstr>
      <vt:lpstr>Faith filled &amp; hopeful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the quotations in this presentation are taken from this book </dc:title>
  <dc:creator>Fidelma Boyd</dc:creator>
  <cp:lastModifiedBy>Fidelma Boyd</cp:lastModifiedBy>
  <cp:revision>1</cp:revision>
  <dcterms:created xsi:type="dcterms:W3CDTF">2019-10-19T14:21:55Z</dcterms:created>
  <dcterms:modified xsi:type="dcterms:W3CDTF">2019-10-19T14:23:36Z</dcterms:modified>
</cp:coreProperties>
</file>