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906000" cy="6858000" type="A4"/>
  <p:notesSz cx="9926638" cy="6797675"/>
  <p:defaultTextStyle>
    <a:defPPr>
      <a:defRPr lang="en-US"/>
    </a:defPPr>
    <a:lvl1pPr marL="0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7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294215"/>
          </a:xfrm>
          <a:prstGeom prst="rect">
            <a:avLst/>
          </a:prstGeom>
        </p:spPr>
        <p:txBody>
          <a:bodyPr vert="horz" lIns="93162" tIns="46582" rIns="93162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4245434"/>
            <a:ext cx="7058025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775" y="5731798"/>
            <a:ext cx="7058025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5" indent="0" algn="ctr">
              <a:buNone/>
              <a:defRPr sz="1200"/>
            </a:lvl4pPr>
            <a:lvl5pPr marL="1371593" indent="0" algn="ctr">
              <a:buNone/>
              <a:defRPr sz="1200"/>
            </a:lvl5pPr>
            <a:lvl6pPr marL="1714491" indent="0" algn="ctr">
              <a:buNone/>
              <a:defRPr sz="1200"/>
            </a:lvl6pPr>
            <a:lvl7pPr marL="2057390" indent="0" algn="ctr">
              <a:buNone/>
              <a:defRPr sz="1200"/>
            </a:lvl7pPr>
            <a:lvl8pPr marL="2400288" indent="0" algn="ctr">
              <a:buNone/>
              <a:defRPr sz="1200"/>
            </a:lvl8pPr>
            <a:lvl9pPr marL="27431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457202"/>
            <a:ext cx="14859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75" y="457202"/>
            <a:ext cx="6463665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51" y="4242816"/>
            <a:ext cx="7058025" cy="14630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5733290"/>
            <a:ext cx="7058025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898" indent="0">
              <a:buNone/>
              <a:defRPr sz="1500"/>
            </a:lvl2pPr>
            <a:lvl3pPr marL="685797" indent="0">
              <a:buNone/>
              <a:defRPr sz="1350"/>
            </a:lvl3pPr>
            <a:lvl4pPr marL="1028695" indent="0">
              <a:buNone/>
              <a:defRPr sz="1200"/>
            </a:lvl4pPr>
            <a:lvl5pPr marL="1371593" indent="0">
              <a:buNone/>
              <a:defRPr sz="1200"/>
            </a:lvl5pPr>
            <a:lvl6pPr marL="1714491" indent="0">
              <a:buNone/>
              <a:defRPr sz="1200"/>
            </a:lvl6pPr>
            <a:lvl7pPr marL="2057390" indent="0">
              <a:buNone/>
              <a:defRPr sz="1200"/>
            </a:lvl7pPr>
            <a:lvl8pPr marL="2400288" indent="0">
              <a:buNone/>
              <a:defRPr sz="1200"/>
            </a:lvl8pPr>
            <a:lvl9pPr marL="27431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775" y="1904999"/>
            <a:ext cx="3900488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7" y="1904999"/>
            <a:ext cx="3900488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1772817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5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1" indent="0">
              <a:buNone/>
              <a:defRPr sz="1200" b="1"/>
            </a:lvl6pPr>
            <a:lvl7pPr marL="2057390" indent="0">
              <a:buNone/>
              <a:defRPr sz="1200" b="1"/>
            </a:lvl7pPr>
            <a:lvl8pPr marL="2400288" indent="0">
              <a:buNone/>
              <a:defRPr sz="1200" b="1"/>
            </a:lvl8pPr>
            <a:lvl9pPr marL="27431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775" y="2509938"/>
            <a:ext cx="3900488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737" y="1772817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5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1" indent="0">
              <a:buNone/>
              <a:defRPr sz="1200" b="1"/>
            </a:lvl6pPr>
            <a:lvl7pPr marL="2057390" indent="0">
              <a:buNone/>
              <a:defRPr sz="1200" b="1"/>
            </a:lvl7pPr>
            <a:lvl8pPr marL="2400288" indent="0">
              <a:buNone/>
              <a:defRPr sz="1200" b="1"/>
            </a:lvl8pPr>
            <a:lvl9pPr marL="27431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737" y="2509938"/>
            <a:ext cx="3900488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42" y="3090672"/>
            <a:ext cx="3789045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4" y="457200"/>
            <a:ext cx="4395788" cy="5715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5" indent="0">
              <a:buNone/>
              <a:defRPr sz="750"/>
            </a:lvl4pPr>
            <a:lvl5pPr marL="1371593" indent="0">
              <a:buNone/>
              <a:defRPr sz="750"/>
            </a:lvl5pPr>
            <a:lvl6pPr marL="1714491" indent="0">
              <a:buNone/>
              <a:defRPr sz="750"/>
            </a:lvl6pPr>
            <a:lvl7pPr marL="2057390" indent="0">
              <a:buNone/>
              <a:defRPr sz="750"/>
            </a:lvl7pPr>
            <a:lvl8pPr marL="2400288" indent="0">
              <a:buNone/>
              <a:defRPr sz="750"/>
            </a:lvl8pPr>
            <a:lvl9pPr marL="274318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42" y="3093099"/>
            <a:ext cx="3789045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4953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5" indent="0">
              <a:buNone/>
              <a:defRPr sz="1500"/>
            </a:lvl4pPr>
            <a:lvl5pPr marL="1371593" indent="0">
              <a:buNone/>
              <a:defRPr sz="1500"/>
            </a:lvl5pPr>
            <a:lvl6pPr marL="1714491" indent="0">
              <a:buNone/>
              <a:defRPr sz="1500"/>
            </a:lvl6pPr>
            <a:lvl7pPr marL="2057390" indent="0">
              <a:buNone/>
              <a:defRPr sz="1500"/>
            </a:lvl7pPr>
            <a:lvl8pPr marL="2400288" indent="0">
              <a:buNone/>
              <a:defRPr sz="1500"/>
            </a:lvl8pPr>
            <a:lvl9pPr marL="2743186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5" indent="0">
              <a:buNone/>
              <a:defRPr sz="750"/>
            </a:lvl4pPr>
            <a:lvl5pPr marL="1371593" indent="0">
              <a:buNone/>
              <a:defRPr sz="750"/>
            </a:lvl5pPr>
            <a:lvl6pPr marL="1714491" indent="0">
              <a:buNone/>
              <a:defRPr sz="750"/>
            </a:lvl6pPr>
            <a:lvl7pPr marL="2057390" indent="0">
              <a:buNone/>
              <a:defRPr sz="750"/>
            </a:lvl7pPr>
            <a:lvl8pPr marL="2400288" indent="0">
              <a:buNone/>
              <a:defRPr sz="750"/>
            </a:lvl8pPr>
            <a:lvl9pPr marL="274318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1905001"/>
            <a:ext cx="817245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77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564" y="6400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768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97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7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8" indent="-171449" algn="l" defTabSz="685797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17" indent="-171449" algn="l" defTabSz="68579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6" indent="-137160" algn="l" defTabSz="68579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06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55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04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53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02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hyperlink" Target="http://roula33.deviantart.com/art/3-Spring-Flowers-365286964" TargetMode="External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hyperlink" Target="http://freehighresolutiongraphicsandclipart.blogspot.in/2010/09/png-flowers.html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Ficheiro:Green-flower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hyperlink" Target="http://roula33.deviantart.com/art/5-Spring-Flowers-365286656" TargetMode="External"/><Relationship Id="rId14" Type="http://schemas.openxmlformats.org/officeDocument/2006/relationships/hyperlink" Target="http://freehighresolutiongraphicsandclipart.blogspot.co.uk/2010/05/more-flowers-and-plant-graphics.html" TargetMode="External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6" y="-41002"/>
            <a:ext cx="8275356" cy="509134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. </a:t>
            </a:r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 Listening and Attentive</a:t>
            </a:r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</a:t>
            </a:r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. </a:t>
            </a:r>
            <a:r>
              <a:rPr lang="en-US" sz="28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</a:t>
            </a:r>
            <a:endParaRPr lang="en-US" sz="2800" b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6274A-2457-4449-8475-3672BB9138D7}"/>
              </a:ext>
            </a:extLst>
          </p:cNvPr>
          <p:cNvSpPr/>
          <p:nvPr/>
        </p:nvSpPr>
        <p:spPr>
          <a:xfrm>
            <a:off x="2532367" y="449798"/>
            <a:ext cx="2228526" cy="266059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Angela urges us to </a:t>
            </a:r>
            <a:r>
              <a:rPr lang="en-US" sz="12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‘be attentive, with great and eager hearts’.</a:t>
            </a:r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Her use of the words </a:t>
            </a:r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‘great and eager’ </a:t>
            </a:r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implies a generosity and desire to respond to whatever is being asked of us, a willingness to strive, search and to persevere.  She knows, however, we need guidance: </a:t>
            </a:r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‘obey the counsels and inspirations which the Holy Spirit unceasingly sends into our hearts’.</a:t>
            </a:r>
            <a:endParaRPr lang="en-UM" sz="1143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056FA6-9D93-4122-B8B8-F25527F1E610}"/>
              </a:ext>
            </a:extLst>
          </p:cNvPr>
          <p:cNvSpPr/>
          <p:nvPr/>
        </p:nvSpPr>
        <p:spPr>
          <a:xfrm>
            <a:off x="2756325" y="3194571"/>
            <a:ext cx="1882351" cy="7443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Listening requires STILLNESS 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 </a:t>
            </a:r>
          </a:p>
          <a:p>
            <a:pPr algn="ctr"/>
            <a:r>
              <a:rPr lang="en-US" sz="1200" b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SILENCE</a:t>
            </a:r>
            <a:endParaRPr lang="en-US" sz="1200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endParaRPr lang="en-UM" sz="1200" i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127069-81C4-434C-A77A-948EC52EF00B}"/>
              </a:ext>
            </a:extLst>
          </p:cNvPr>
          <p:cNvSpPr/>
          <p:nvPr/>
        </p:nvSpPr>
        <p:spPr>
          <a:xfrm>
            <a:off x="206299" y="2495564"/>
            <a:ext cx="1799587" cy="21982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 guiding others Angela urges that the uniqueness of the student be taken into account and their: </a:t>
            </a:r>
            <a:r>
              <a:rPr lang="en-US" sz="12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“condition and character, and their every situation 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and state”</a:t>
            </a:r>
            <a:r>
              <a:rPr lang="en-US" sz="12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endParaRPr lang="en-UM" sz="120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D203C6-AEC6-4DF2-A70F-701A70F4FDC9}"/>
              </a:ext>
            </a:extLst>
          </p:cNvPr>
          <p:cNvSpPr/>
          <p:nvPr/>
        </p:nvSpPr>
        <p:spPr>
          <a:xfrm>
            <a:off x="359130" y="5891312"/>
            <a:ext cx="5037966" cy="69037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“I know the plans that I have for you” says the Lord.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“Plans for your welfare, and not for calamity</a:t>
            </a:r>
          </a:p>
          <a:p>
            <a:pPr algn="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give you hope and a future”       </a:t>
            </a:r>
            <a:r>
              <a:rPr lang="en-US" sz="12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Jeremiah 20:11</a:t>
            </a:r>
            <a:endParaRPr lang="en-UM" sz="12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2E3F13-5513-4758-9276-7015BBED7D70}"/>
              </a:ext>
            </a:extLst>
          </p:cNvPr>
          <p:cNvSpPr/>
          <p:nvPr/>
        </p:nvSpPr>
        <p:spPr>
          <a:xfrm>
            <a:off x="5586798" y="526544"/>
            <a:ext cx="2184186" cy="22776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‘Open my eyes, Lord.  Help me to see.</a:t>
            </a:r>
          </a:p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Open my ears, Lord.  Help me to hear your voice.</a:t>
            </a:r>
          </a:p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Open my ears, Lord.  Help me to hear.</a:t>
            </a:r>
          </a:p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Open my heart, Lord.  Help me to Love you.</a:t>
            </a:r>
          </a:p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Open my heart, Lord.  Help me to Love”</a:t>
            </a:r>
          </a:p>
          <a:p>
            <a:pPr algn="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Jesse </a:t>
            </a:r>
            <a:r>
              <a:rPr lang="en-US" sz="1143" i="1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Manibusan</a:t>
            </a:r>
            <a:endParaRPr lang="en-UM" sz="1143" i="1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908C22-4C3B-4E37-B569-9DA955904897}"/>
              </a:ext>
            </a:extLst>
          </p:cNvPr>
          <p:cNvSpPr/>
          <p:nvPr/>
        </p:nvSpPr>
        <p:spPr>
          <a:xfrm>
            <a:off x="8331046" y="752918"/>
            <a:ext cx="1537436" cy="8940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“Speak, Lord, your servant is listening”</a:t>
            </a:r>
          </a:p>
          <a:p>
            <a:pPr algn="r"/>
            <a:r>
              <a:rPr lang="en-US" sz="12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 Sam 10 </a:t>
            </a:r>
            <a:endParaRPr lang="en-UM" sz="12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C74208-A9B6-4921-A49A-EE4F1196B2AC}"/>
              </a:ext>
            </a:extLst>
          </p:cNvPr>
          <p:cNvSpPr/>
          <p:nvPr/>
        </p:nvSpPr>
        <p:spPr>
          <a:xfrm>
            <a:off x="206300" y="4957591"/>
            <a:ext cx="1279080" cy="818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“Take care How you LISTEN”</a:t>
            </a:r>
          </a:p>
          <a:p>
            <a:pPr algn="r"/>
            <a:r>
              <a:rPr lang="en-US" sz="12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Luke 8.18</a:t>
            </a:r>
            <a:endParaRPr lang="en-UM" sz="12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B17C2F-086D-47A3-8421-99AE39976737}"/>
              </a:ext>
            </a:extLst>
          </p:cNvPr>
          <p:cNvSpPr/>
          <p:nvPr/>
        </p:nvSpPr>
        <p:spPr>
          <a:xfrm>
            <a:off x="5480807" y="3154374"/>
            <a:ext cx="2024217" cy="3419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100" b="1" u="wavy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Questions for Reflection</a:t>
            </a:r>
          </a:p>
          <a:p>
            <a:endParaRPr lang="en-US" sz="1100" b="1" u="wavy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244928" indent="-244928"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Does the school provide the space, the time and the guidance for students in the use of personal reflection?</a:t>
            </a:r>
          </a:p>
          <a:p>
            <a:pPr marL="244928" indent="-244928"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Are students encouraged to gain self-knowledge by examining their reactions to daily experiences’?</a:t>
            </a:r>
          </a:p>
          <a:p>
            <a:pPr marL="244928" indent="-244928">
              <a:buFont typeface="+mj-lt"/>
              <a:buAutoNum type="arabicPeriod"/>
            </a:pPr>
            <a:r>
              <a:rPr lang="en-US" sz="11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What efforts are made to know and understand the uniqueness of each student in order to provide appropriate guidance?</a:t>
            </a:r>
            <a:endParaRPr lang="en-UM" sz="1100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5F8F8B-29E6-4CED-B28D-FA054EF59C19}"/>
              </a:ext>
            </a:extLst>
          </p:cNvPr>
          <p:cNvSpPr/>
          <p:nvPr/>
        </p:nvSpPr>
        <p:spPr>
          <a:xfrm>
            <a:off x="8099437" y="4941732"/>
            <a:ext cx="1736443" cy="15437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Ursuline Schools help their students to discern their future by </a:t>
            </a:r>
            <a:r>
              <a:rPr lang="en-US" sz="11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LISTENING </a:t>
            </a:r>
            <a:r>
              <a:rPr lang="en-US" sz="11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their experiences and being </a:t>
            </a:r>
            <a:r>
              <a:rPr lang="en-US" sz="11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ATTENTIVE </a:t>
            </a:r>
            <a:r>
              <a:rPr lang="en-US" sz="11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to the significance of the choices they make</a:t>
            </a:r>
            <a:endParaRPr lang="en-UM" sz="1100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0946E8-E30E-47A3-B79A-243983831E07}"/>
              </a:ext>
            </a:extLst>
          </p:cNvPr>
          <p:cNvSpPr txBox="1">
            <a:spLocks/>
          </p:cNvSpPr>
          <p:nvPr/>
        </p:nvSpPr>
        <p:spPr>
          <a:xfrm>
            <a:off x="1506493" y="6581688"/>
            <a:ext cx="7454627" cy="263068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" b="1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1150" b="1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50" b="1" i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Ursuline Student Profile </a:t>
            </a:r>
            <a:r>
              <a:rPr lang="en-US" sz="1150" b="1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 the </a:t>
            </a:r>
            <a:r>
              <a:rPr lang="en-US" sz="1150" b="1" i="1" dirty="0" err="1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Merician</a:t>
            </a:r>
            <a:r>
              <a:rPr lang="en-US" sz="1150" b="1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Tradition</a:t>
            </a:r>
            <a:r>
              <a:rPr lang="en-US" sz="1150" b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5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. </a:t>
            </a:r>
            <a:endParaRPr lang="en-US" sz="1150" b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68A18F64-B741-44F0-A5D9-7C336F471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452603">
            <a:off x="7299507" y="5271176"/>
            <a:ext cx="985808" cy="44043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17BC26-3DBE-47BF-ADC1-4AC026A7C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0893">
            <a:off x="1914231" y="1815172"/>
            <a:ext cx="718436" cy="600774"/>
          </a:xfrm>
          <a:prstGeom prst="rect">
            <a:avLst/>
          </a:prstGeom>
        </p:spPr>
      </p:pic>
      <p:pic>
        <p:nvPicPr>
          <p:cNvPr id="58" name="Picture 57" descr="A close up of a flower&#10;&#10;Description automatically generated">
            <a:extLst>
              <a:ext uri="{FF2B5EF4-FFF2-40B4-BE49-F238E27FC236}">
                <a16:creationId xmlns:a16="http://schemas.microsoft.com/office/drawing/2014/main" id="{CC8CAE51-8312-4450-B39A-35F2F39B7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21660" y="5232230"/>
            <a:ext cx="546276" cy="5364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C9492E3-8068-4EAF-BB83-36E0A9341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017" y="449798"/>
            <a:ext cx="499509" cy="4337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00137BB-F81A-4E39-B8BE-552EB2EBB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5206" y="4853574"/>
            <a:ext cx="457961" cy="4537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68E112-54C2-4780-9AC2-13BE8A7FD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8384" y="6417298"/>
            <a:ext cx="414884" cy="43369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788DC5-23E6-45C4-9914-3BD1C08D6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027" y="8043"/>
            <a:ext cx="605298" cy="5965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92E49DC-E335-489C-A035-08768E14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0671">
            <a:off x="7810112" y="1961866"/>
            <a:ext cx="510998" cy="36318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8367FC5-C63C-4067-A9E7-432E1320C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0893">
            <a:off x="314839" y="89131"/>
            <a:ext cx="557799" cy="459324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BD145568-2B46-43D0-A40D-94DA298A1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44459" y="5247638"/>
            <a:ext cx="470067" cy="481620"/>
          </a:xfrm>
          <a:prstGeom prst="rect">
            <a:avLst/>
          </a:prstGeom>
        </p:spPr>
      </p:pic>
      <p:pic>
        <p:nvPicPr>
          <p:cNvPr id="88" name="Picture 87" descr="A close up of a flower&#10;&#10;Description automatically generated">
            <a:extLst>
              <a:ext uri="{FF2B5EF4-FFF2-40B4-BE49-F238E27FC236}">
                <a16:creationId xmlns:a16="http://schemas.microsoft.com/office/drawing/2014/main" id="{E9DC5350-C048-4ACF-8022-ED78625863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698759" y="5434773"/>
            <a:ext cx="447918" cy="39887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D807C38-A724-4D98-A9E6-9DEACF74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791">
            <a:off x="7780352" y="6370396"/>
            <a:ext cx="496745" cy="438650"/>
          </a:xfrm>
          <a:prstGeom prst="rect">
            <a:avLst/>
          </a:prstGeom>
        </p:spPr>
      </p:pic>
      <p:pic>
        <p:nvPicPr>
          <p:cNvPr id="4" name="Picture 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9FFDF7E-FA31-4B69-82E7-CF60B659B6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984170" y="2370374"/>
            <a:ext cx="610144" cy="627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78068-3DF8-4997-B2DD-1F36744A1B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6994" y="270573"/>
            <a:ext cx="479117" cy="493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C56B5-32EE-453D-879C-C76187521B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8925" y="2174520"/>
            <a:ext cx="807992" cy="7262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CDD3AA6-E1EF-47A9-B21D-49662C887DF1}"/>
              </a:ext>
            </a:extLst>
          </p:cNvPr>
          <p:cNvSpPr txBox="1"/>
          <p:nvPr/>
        </p:nvSpPr>
        <p:spPr>
          <a:xfrm>
            <a:off x="3443637" y="9962564"/>
            <a:ext cx="323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M" sz="900">
                <a:hlinkClick r:id="rId14" tooltip="http://freehighresolutiongraphicsandclipart.blogspot.co.uk/2010/05/more-flowers-and-plant-graphics.html"/>
              </a:rPr>
              <a:t>This Photo</a:t>
            </a:r>
            <a:r>
              <a:rPr lang="en-UM" sz="900"/>
              <a:t> by Unknown Author is licensed under </a:t>
            </a:r>
            <a:r>
              <a:rPr lang="en-UM" sz="900">
                <a:hlinkClick r:id="rId15" tooltip="https://creativecommons.org/licenses/by-nc-nd/3.0/"/>
              </a:rPr>
              <a:t>CC BY-NC-ND</a:t>
            </a:r>
            <a:endParaRPr lang="en-UM" sz="900"/>
          </a:p>
        </p:txBody>
      </p:sp>
      <p:pic>
        <p:nvPicPr>
          <p:cNvPr id="65" name="Picture 64" descr="A close up of a flower&#10;&#10;Description automatically generated">
            <a:extLst>
              <a:ext uri="{FF2B5EF4-FFF2-40B4-BE49-F238E27FC236}">
                <a16:creationId xmlns:a16="http://schemas.microsoft.com/office/drawing/2014/main" id="{E1D39BCE-6253-42C0-A7B3-5324A5153E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40598" y="6012006"/>
            <a:ext cx="424297" cy="3565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53B305-1A9D-4D33-B82D-5849938A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63" y="6533967"/>
            <a:ext cx="613488" cy="2935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16C882-3175-4A35-BB7F-9615F8EF97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380" y="607066"/>
            <a:ext cx="1456665" cy="18013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EC62F7A-D745-4CF6-8166-B3ACA55165A1}"/>
              </a:ext>
            </a:extLst>
          </p:cNvPr>
          <p:cNvSpPr txBox="1"/>
          <p:nvPr/>
        </p:nvSpPr>
        <p:spPr>
          <a:xfrm>
            <a:off x="619110" y="2181281"/>
            <a:ext cx="1166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 Angela </a:t>
            </a:r>
            <a:r>
              <a:rPr lang="en-US" sz="1000" b="1" dirty="0" err="1"/>
              <a:t>Merici</a:t>
            </a:r>
            <a:endParaRPr lang="en-UM" sz="1000" b="1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6DB4131-D5D9-4874-8050-B01D588ED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0028">
            <a:off x="8983763" y="145093"/>
            <a:ext cx="635962" cy="37539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B8D321F-9268-420A-8E87-7F4AF01A8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01" y="36583"/>
            <a:ext cx="605298" cy="506708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F023972C-C428-4B2E-A1C1-465649064B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313426">
            <a:off x="4396355" y="1330632"/>
            <a:ext cx="1404890" cy="68314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A3AB860-467A-46AC-AF22-93A3F667E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7721">
            <a:off x="4704171" y="3558390"/>
            <a:ext cx="821192" cy="580664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2F645F3C-B4A3-43A2-9CD7-5D177A4159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750855">
            <a:off x="4364397" y="5030824"/>
            <a:ext cx="1178373" cy="50718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739F3F5-9EA6-49A5-8249-34165C1DE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113" y="2893886"/>
            <a:ext cx="544283" cy="536451"/>
          </a:xfrm>
          <a:prstGeom prst="rect">
            <a:avLst/>
          </a:prstGeom>
        </p:spPr>
      </p:pic>
      <p:pic>
        <p:nvPicPr>
          <p:cNvPr id="74" name="Picture 7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63ADBEA-69F0-4A3B-AA06-6007262F6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801567" y="4332197"/>
            <a:ext cx="610144" cy="6277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6EC0A33-0F0D-4AC2-A531-A27B1C07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7721">
            <a:off x="2159055" y="3275466"/>
            <a:ext cx="578426" cy="454154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D469E06-0C1E-43B1-9B55-BC651CD73226}"/>
              </a:ext>
            </a:extLst>
          </p:cNvPr>
          <p:cNvSpPr/>
          <p:nvPr/>
        </p:nvSpPr>
        <p:spPr>
          <a:xfrm>
            <a:off x="2145810" y="3994660"/>
            <a:ext cx="2542887" cy="937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Guide me Lord Jesus to make the right choice.  Give me great wisdom, clear direction and the faith to take this leap, safe in your care and love.  Amen</a:t>
            </a:r>
            <a:endParaRPr lang="en-UM" sz="1143" i="1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5084821-32BA-4135-85F5-4AD1FE2FF4D7}"/>
              </a:ext>
            </a:extLst>
          </p:cNvPr>
          <p:cNvSpPr/>
          <p:nvPr/>
        </p:nvSpPr>
        <p:spPr>
          <a:xfrm>
            <a:off x="1600523" y="5010686"/>
            <a:ext cx="1279080" cy="6160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“Stay Awake”     </a:t>
            </a:r>
          </a:p>
          <a:p>
            <a:pPr algn="r"/>
            <a:r>
              <a:rPr lang="en-US" sz="12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Mt. 25.13</a:t>
            </a:r>
            <a:endParaRPr lang="en-UM" sz="12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C677F05-37EA-4381-A97E-56F1E7F3DBC1}"/>
              </a:ext>
            </a:extLst>
          </p:cNvPr>
          <p:cNvSpPr/>
          <p:nvPr/>
        </p:nvSpPr>
        <p:spPr>
          <a:xfrm>
            <a:off x="8258085" y="1717059"/>
            <a:ext cx="1537436" cy="8787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“LISTEN,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anyone who </a:t>
            </a:r>
          </a:p>
          <a:p>
            <a:pPr algn="ctr"/>
            <a:r>
              <a:rPr lang="en-US" sz="12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has ears”</a:t>
            </a:r>
          </a:p>
          <a:p>
            <a:pPr algn="r"/>
            <a:r>
              <a:rPr lang="en-US" sz="12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Mt.13.9</a:t>
            </a:r>
            <a:endParaRPr lang="en-UM" sz="12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7910774-D1AC-4412-8B6B-4289C9667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791">
            <a:off x="2962269" y="5030732"/>
            <a:ext cx="573467" cy="58066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163FF3D-30E8-4706-B51D-4D6FCD98EDC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688896">
            <a:off x="7767976" y="696527"/>
            <a:ext cx="716812" cy="3202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21D106E-655E-43D2-96BE-4D127C65A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2151" y="2540004"/>
            <a:ext cx="388894" cy="4291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0D252F-F79A-4A37-9FF7-D892E6E343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1927" y="341231"/>
            <a:ext cx="479117" cy="49349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DD26C6-C55B-4ADC-8ACA-466B5989A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7" y="6464671"/>
            <a:ext cx="359005" cy="347954"/>
          </a:xfrm>
          <a:prstGeom prst="rect">
            <a:avLst/>
          </a:prstGeom>
        </p:spPr>
      </p:pic>
      <p:pic>
        <p:nvPicPr>
          <p:cNvPr id="57" name="Picture 56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AA3C73A-ECE4-43D0-8C74-1DBF387E109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723680" y="1266849"/>
            <a:ext cx="482429" cy="509134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E0EB7A7-6D85-4F80-B8EB-E3A1D652593D}"/>
              </a:ext>
            </a:extLst>
          </p:cNvPr>
          <p:cNvSpPr/>
          <p:nvPr/>
        </p:nvSpPr>
        <p:spPr>
          <a:xfrm>
            <a:off x="7924004" y="3385644"/>
            <a:ext cx="1790294" cy="11616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M" sz="10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58089A-B9F7-49EB-9800-A5BD95EEDB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40435" y="2998110"/>
            <a:ext cx="2140147" cy="187352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814C86CB-484E-47FB-ACD5-61507840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74514">
            <a:off x="1469608" y="4605133"/>
            <a:ext cx="718436" cy="441361"/>
          </a:xfrm>
          <a:prstGeom prst="rect">
            <a:avLst/>
          </a:prstGeom>
        </p:spPr>
      </p:pic>
      <p:pic>
        <p:nvPicPr>
          <p:cNvPr id="67" name="Picture 66" descr="A close up of a yellow flower&#10;&#10;Description automatically generated">
            <a:extLst>
              <a:ext uri="{FF2B5EF4-FFF2-40B4-BE49-F238E27FC236}">
                <a16:creationId xmlns:a16="http://schemas.microsoft.com/office/drawing/2014/main" id="{FAEA59A8-FEDC-4C37-BAE2-BC6E473FC58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8719905" y="2524968"/>
            <a:ext cx="482429" cy="509134"/>
          </a:xfrm>
          <a:prstGeom prst="rect">
            <a:avLst/>
          </a:prstGeom>
        </p:spPr>
      </p:pic>
      <p:pic>
        <p:nvPicPr>
          <p:cNvPr id="76" name="Picture 75" descr="A close up of a yellow flower&#10;&#10;Description automatically generated">
            <a:extLst>
              <a:ext uri="{FF2B5EF4-FFF2-40B4-BE49-F238E27FC236}">
                <a16:creationId xmlns:a16="http://schemas.microsoft.com/office/drawing/2014/main" id="{2F5E1CB8-F144-4C2A-B5B5-536DF4577D2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367734" y="2710409"/>
            <a:ext cx="482429" cy="50913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67A3B335-E252-4F04-9B55-5E17961EC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9588" y="2576939"/>
            <a:ext cx="388894" cy="42913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7BF2B4A-82B4-49FC-975E-6F0FB39F16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741" y="2838233"/>
            <a:ext cx="388894" cy="42913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8C8C480-871D-40E5-8EB1-8436E4CAC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774" y="2825104"/>
            <a:ext cx="510998" cy="36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3082</TotalTime>
  <Words>400</Words>
  <Application>Microsoft Office PowerPoint</Application>
  <PresentationFormat>A4 Paper (210x297 mm)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</vt:lpstr>
      <vt:lpstr>Gadugi</vt:lpstr>
      <vt:lpstr>Cherry Blossom 16x9</vt:lpstr>
      <vt:lpstr> .  .   Listening and Attentive   .  . 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in Harmony</dc:title>
  <dc:creator>Patricia Bowler</dc:creator>
  <cp:lastModifiedBy>Patricia Bowler</cp:lastModifiedBy>
  <cp:revision>82</cp:revision>
  <cp:lastPrinted>2020-02-10T13:09:19Z</cp:lastPrinted>
  <dcterms:created xsi:type="dcterms:W3CDTF">2019-07-29T10:17:24Z</dcterms:created>
  <dcterms:modified xsi:type="dcterms:W3CDTF">2020-02-21T10:40:27Z</dcterms:modified>
</cp:coreProperties>
</file>