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57" r:id="rId5"/>
    <p:sldId id="258" r:id="rId6"/>
    <p:sldId id="259" r:id="rId7"/>
    <p:sldId id="260" r:id="rId8"/>
    <p:sldId id="261" r:id="rId9"/>
    <p:sldId id="274" r:id="rId10"/>
    <p:sldId id="265" r:id="rId11"/>
    <p:sldId id="266" r:id="rId12"/>
    <p:sldId id="271" r:id="rId13"/>
    <p:sldId id="263" r:id="rId14"/>
    <p:sldId id="278" r:id="rId15"/>
    <p:sldId id="277" r:id="rId16"/>
    <p:sldId id="272" r:id="rId17"/>
    <p:sldId id="267" r:id="rId18"/>
    <p:sldId id="270" r:id="rId19"/>
    <p:sldId id="268" r:id="rId20"/>
    <p:sldId id="273" r:id="rId21"/>
    <p:sldId id="269" r:id="rId22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4E2026-F7F0-4C96-985C-CD8D2760C1D7}" v="26" dt="2020-02-07T10:47:07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delma Boyd" userId="299ce1222dcbbfc6" providerId="LiveId" clId="{A44E2026-F7F0-4C96-985C-CD8D2760C1D7}"/>
    <pc:docChg chg="undo custSel addSld delSld modSld">
      <pc:chgData name="Fidelma Boyd" userId="299ce1222dcbbfc6" providerId="LiveId" clId="{A44E2026-F7F0-4C96-985C-CD8D2760C1D7}" dt="2020-02-07T10:47:07.074" v="1133" actId="207"/>
      <pc:docMkLst>
        <pc:docMk/>
      </pc:docMkLst>
      <pc:sldChg chg="del">
        <pc:chgData name="Fidelma Boyd" userId="299ce1222dcbbfc6" providerId="LiveId" clId="{A44E2026-F7F0-4C96-985C-CD8D2760C1D7}" dt="2020-01-31T13:42:21.352" v="0" actId="2696"/>
        <pc:sldMkLst>
          <pc:docMk/>
          <pc:sldMk cId="3038032753" sldId="262"/>
        </pc:sldMkLst>
      </pc:sldChg>
      <pc:sldChg chg="addSp delSp modSp add">
        <pc:chgData name="Fidelma Boyd" userId="299ce1222dcbbfc6" providerId="LiveId" clId="{A44E2026-F7F0-4C96-985C-CD8D2760C1D7}" dt="2020-01-31T14:50:01.182" v="81" actId="1076"/>
        <pc:sldMkLst>
          <pc:docMk/>
          <pc:sldMk cId="3307469794" sldId="275"/>
        </pc:sldMkLst>
        <pc:spChg chg="del">
          <ac:chgData name="Fidelma Boyd" userId="299ce1222dcbbfc6" providerId="LiveId" clId="{A44E2026-F7F0-4C96-985C-CD8D2760C1D7}" dt="2020-01-31T14:45:40.896" v="10"/>
          <ac:spMkLst>
            <pc:docMk/>
            <pc:sldMk cId="3307469794" sldId="275"/>
            <ac:spMk id="2" creationId="{DA09D486-A036-4D37-B033-E7FF4B84581F}"/>
          </ac:spMkLst>
        </pc:spChg>
        <pc:spChg chg="mod">
          <ac:chgData name="Fidelma Boyd" userId="299ce1222dcbbfc6" providerId="LiveId" clId="{A44E2026-F7F0-4C96-985C-CD8D2760C1D7}" dt="2020-01-31T14:50:01.182" v="81" actId="1076"/>
          <ac:spMkLst>
            <pc:docMk/>
            <pc:sldMk cId="3307469794" sldId="275"/>
            <ac:spMk id="3" creationId="{FF0C4234-2954-4846-A07B-E7F00B7A2EE6}"/>
          </ac:spMkLst>
        </pc:spChg>
        <pc:spChg chg="mod">
          <ac:chgData name="Fidelma Boyd" userId="299ce1222dcbbfc6" providerId="LiveId" clId="{A44E2026-F7F0-4C96-985C-CD8D2760C1D7}" dt="2020-01-31T14:49:55.362" v="80" actId="5793"/>
          <ac:spMkLst>
            <pc:docMk/>
            <pc:sldMk cId="3307469794" sldId="275"/>
            <ac:spMk id="4" creationId="{B5135181-2715-49AC-940E-E06C6B45F1B2}"/>
          </ac:spMkLst>
        </pc:spChg>
        <pc:spChg chg="add mod">
          <ac:chgData name="Fidelma Boyd" userId="299ce1222dcbbfc6" providerId="LiveId" clId="{A44E2026-F7F0-4C96-985C-CD8D2760C1D7}" dt="2020-01-31T14:48:38.764" v="50" actId="122"/>
          <ac:spMkLst>
            <pc:docMk/>
            <pc:sldMk cId="3307469794" sldId="275"/>
            <ac:spMk id="5" creationId="{A4A73E0B-A6FE-44F6-B5BC-26EA7D61B3A9}"/>
          </ac:spMkLst>
        </pc:spChg>
        <pc:spChg chg="add mod">
          <ac:chgData name="Fidelma Boyd" userId="299ce1222dcbbfc6" providerId="LiveId" clId="{A44E2026-F7F0-4C96-985C-CD8D2760C1D7}" dt="2020-01-31T14:49:24.294" v="65" actId="1076"/>
          <ac:spMkLst>
            <pc:docMk/>
            <pc:sldMk cId="3307469794" sldId="275"/>
            <ac:spMk id="6" creationId="{52A910F7-EAD9-4AE7-AC12-96758FDBA944}"/>
          </ac:spMkLst>
        </pc:spChg>
        <pc:spChg chg="add mod">
          <ac:chgData name="Fidelma Boyd" userId="299ce1222dcbbfc6" providerId="LiveId" clId="{A44E2026-F7F0-4C96-985C-CD8D2760C1D7}" dt="2020-01-31T14:49:15.792" v="64" actId="403"/>
          <ac:spMkLst>
            <pc:docMk/>
            <pc:sldMk cId="3307469794" sldId="275"/>
            <ac:spMk id="7" creationId="{C4BF4958-041B-443E-A811-605930DC439A}"/>
          </ac:spMkLst>
        </pc:spChg>
      </pc:sldChg>
      <pc:sldChg chg="modSp add">
        <pc:chgData name="Fidelma Boyd" userId="299ce1222dcbbfc6" providerId="LiveId" clId="{A44E2026-F7F0-4C96-985C-CD8D2760C1D7}" dt="2020-01-31T15:03:26.885" v="841" actId="20577"/>
        <pc:sldMkLst>
          <pc:docMk/>
          <pc:sldMk cId="889818659" sldId="276"/>
        </pc:sldMkLst>
        <pc:spChg chg="mod">
          <ac:chgData name="Fidelma Boyd" userId="299ce1222dcbbfc6" providerId="LiveId" clId="{A44E2026-F7F0-4C96-985C-CD8D2760C1D7}" dt="2020-01-31T14:50:55.138" v="103" actId="20577"/>
          <ac:spMkLst>
            <pc:docMk/>
            <pc:sldMk cId="889818659" sldId="276"/>
            <ac:spMk id="2" creationId="{2537A324-834E-47AC-B57F-8374C0EA9AE8}"/>
          </ac:spMkLst>
        </pc:spChg>
        <pc:spChg chg="mod">
          <ac:chgData name="Fidelma Boyd" userId="299ce1222dcbbfc6" providerId="LiveId" clId="{A44E2026-F7F0-4C96-985C-CD8D2760C1D7}" dt="2020-01-31T15:03:26.885" v="841" actId="20577"/>
          <ac:spMkLst>
            <pc:docMk/>
            <pc:sldMk cId="889818659" sldId="276"/>
            <ac:spMk id="3" creationId="{30F3948D-6489-4556-8ECD-93379F334582}"/>
          </ac:spMkLst>
        </pc:spChg>
      </pc:sldChg>
      <pc:sldChg chg="delSp modSp add">
        <pc:chgData name="Fidelma Boyd" userId="299ce1222dcbbfc6" providerId="LiveId" clId="{A44E2026-F7F0-4C96-985C-CD8D2760C1D7}" dt="2020-01-31T15:13:55.409" v="842" actId="20577"/>
        <pc:sldMkLst>
          <pc:docMk/>
          <pc:sldMk cId="3497409193" sldId="277"/>
        </pc:sldMkLst>
        <pc:spChg chg="del">
          <ac:chgData name="Fidelma Boyd" userId="299ce1222dcbbfc6" providerId="LiveId" clId="{A44E2026-F7F0-4C96-985C-CD8D2760C1D7}" dt="2020-01-31T14:57:04.038" v="385" actId="21"/>
          <ac:spMkLst>
            <pc:docMk/>
            <pc:sldMk cId="3497409193" sldId="277"/>
            <ac:spMk id="2" creationId="{6F64144D-4169-4020-BA51-B3C4F122618D}"/>
          </ac:spMkLst>
        </pc:spChg>
        <pc:spChg chg="mod">
          <ac:chgData name="Fidelma Boyd" userId="299ce1222dcbbfc6" providerId="LiveId" clId="{A44E2026-F7F0-4C96-985C-CD8D2760C1D7}" dt="2020-01-31T15:13:55.409" v="842" actId="20577"/>
          <ac:spMkLst>
            <pc:docMk/>
            <pc:sldMk cId="3497409193" sldId="277"/>
            <ac:spMk id="3" creationId="{00FB871A-B27B-4CB1-810C-0BFCDD1F5445}"/>
          </ac:spMkLst>
        </pc:spChg>
      </pc:sldChg>
      <pc:sldChg chg="modSp add">
        <pc:chgData name="Fidelma Boyd" userId="299ce1222dcbbfc6" providerId="LiveId" clId="{A44E2026-F7F0-4C96-985C-CD8D2760C1D7}" dt="2020-02-07T10:47:07.074" v="1133" actId="207"/>
        <pc:sldMkLst>
          <pc:docMk/>
          <pc:sldMk cId="3989201625" sldId="278"/>
        </pc:sldMkLst>
        <pc:spChg chg="mod">
          <ac:chgData name="Fidelma Boyd" userId="299ce1222dcbbfc6" providerId="LiveId" clId="{A44E2026-F7F0-4C96-985C-CD8D2760C1D7}" dt="2020-02-07T10:46:41.005" v="1130" actId="207"/>
          <ac:spMkLst>
            <pc:docMk/>
            <pc:sldMk cId="3989201625" sldId="278"/>
            <ac:spMk id="2" creationId="{4A03DF26-38D1-4822-BACD-F86855C78F28}"/>
          </ac:spMkLst>
        </pc:spChg>
        <pc:spChg chg="mod">
          <ac:chgData name="Fidelma Boyd" userId="299ce1222dcbbfc6" providerId="LiveId" clId="{A44E2026-F7F0-4C96-985C-CD8D2760C1D7}" dt="2020-02-07T10:47:07.074" v="1133" actId="207"/>
          <ac:spMkLst>
            <pc:docMk/>
            <pc:sldMk cId="3989201625" sldId="278"/>
            <ac:spMk id="3" creationId="{FE3CA0E8-2D9C-455D-A690-1B3CBC5A9C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4B71-CA53-499E-8E1B-472CA2CA2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CDC54-314C-44C7-B389-98FF20A6A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9AEC-544A-41B3-B8E0-2278756E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7C84-0A68-405D-91DE-0B7CE7BB3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20847-A77C-4A0E-8B7A-E0F5BBD7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5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C6F2C-5D47-4E79-8923-67DC8928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8FF50-4169-4F55-8BBB-A4F4E130E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AAEF-C69F-4567-BEEC-B54D35424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D7B55-4150-4D85-8C0F-8E60529D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1A279-EED0-4365-AD83-725363B4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3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0E29A4-DA37-4CA4-A0EB-AE6B2434D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1720AA-D7D7-44EB-ADA5-0E1ACB345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D0A26-6CDD-4F6B-B784-47F8EBC0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FC593-4BAF-476C-AA25-952B287D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A2091-18BD-406B-BEF3-2CC5FD1F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93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FE94D-2B64-425F-AF78-62E75A8A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4AF1D-C48B-4A25-9DA8-E0988E9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DB0CC-929D-4301-844D-81E6E73B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A2563-9853-484C-BEE7-85B51DA1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63388-BF83-43FA-AF0E-285B7C1B0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39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E6A38-BA32-466A-B882-2832DBEF1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11232-35DE-4F7A-8562-7B634AE4C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2401E-F254-4D90-B258-0FEE9367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C2710-3B6C-4602-B088-0C002730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E659E-9D2C-418C-81B7-897E49D2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5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A52CD-8799-463B-A9A1-6252FA9D9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6557-AE77-4720-ADA9-5D9F1ED78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0A2AD-F974-46F1-8F9B-965E7CBA4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0BDEC-C8C0-4108-A93C-536F4A817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9E82A-5DC2-412F-A483-3396FC109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3579C-45CD-4D14-8C15-55A7AE8D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85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F7F2-EB42-4EFB-9E90-7A4C67FF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B66F7-C830-45E9-A4F4-745A2BFE3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848B1-E5E6-4C70-AB1F-34A006F1F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D3019-B974-4274-A924-36FC92BE5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434CCC-E0BC-4274-BDF3-1B0DB05E6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F8F2E9-E022-44E2-9053-114E09EC1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BD0DDD-AA44-4676-B923-8995DF4E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1ACF4-9A5F-4FCE-856A-419328DE5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32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BC7F-B98E-45EA-BBEA-2884D2C14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C5BA6-4829-47B0-A8CC-03AE3036C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20AEF-0834-4635-A290-E2A8D6E1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79905-D066-4CCD-9CD2-65155DEC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97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6213A6-663C-4346-A4D9-AD654BED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419769-C966-4202-BFCB-C108E39F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8008D-DB29-4CE2-A865-9BE0254D8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9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79DC-C3C0-40CF-B811-0172D249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8BDC4-E28C-47A0-9CED-C9AD4D405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E1FC7-1B2D-4D7B-ACA6-E497FABFC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D54BB-99E2-43EE-A573-133766B7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12B26-63C8-4656-8A64-5C937D7F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7ED2D-E6A6-492C-ABDA-094E8072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7E0F2-AD83-4975-8DCF-133054E3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4F2FE-0B69-47A5-8902-1F156CD5B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D28CE-51FE-4805-94A9-433178F2F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88D6C-F8BA-443F-AB08-ED89EFA58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E25DD-14AD-4B94-904B-3B491B51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A5D6F-C8E7-4E90-A34D-CFCFA465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19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35848-88AD-4371-86A3-31D872064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020CF-CAF8-4D96-9DEE-F3EB27A6B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53794-5775-492E-AA18-0D6BED37D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8E60-09C5-46DE-9C9E-ADE7A78C9A16}" type="datetimeFigureOut">
              <a:rPr lang="en-GB" smtClean="0"/>
              <a:t>07/02/2020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9B4E2-648B-44BC-B89F-AED95D5B3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F40F0-163E-4390-A37C-C8B4B7DA2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0CF5C-F63B-45B1-A78D-BE01AB939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11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yA0Qj6FFE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1341zAc1X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8_Vl40hn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lp-e_By_e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e5524MijY#action=shar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kMn_ijLlD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0XBltUQ8qU" TargetMode="External"/><Relationship Id="rId2" Type="http://schemas.openxmlformats.org/officeDocument/2006/relationships/hyperlink" Target="https://www.youtube.com/watch?v=-cCCKo5rxE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_lqFTYLc_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TCE1P99Pz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z9Pc0L9Np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-_s1u3lgF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SohjlYQI2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0KYU2j0TM4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XATwX5bVp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Px-ReEX2Q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tbXPdCEhP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B749-28F5-407D-ABD3-D730D4E3BF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8800" dirty="0">
                <a:solidFill>
                  <a:schemeClr val="bg1"/>
                </a:solidFill>
              </a:rPr>
              <a:t>Listening &amp; Attentive</a:t>
            </a:r>
          </a:p>
        </p:txBody>
      </p:sp>
    </p:spTree>
    <p:extLst>
      <p:ext uri="{BB962C8B-B14F-4D97-AF65-F5344CB8AC3E}">
        <p14:creationId xmlns:p14="http://schemas.microsoft.com/office/powerpoint/2010/main" val="386458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81507-DA6A-4ED4-B46C-822148344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67915"/>
          </a:xfrm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How to meditate as a believer</a:t>
            </a:r>
            <a:br>
              <a:rPr lang="en-GB" sz="6000" dirty="0">
                <a:solidFill>
                  <a:schemeClr val="bg1"/>
                </a:solidFill>
              </a:rPr>
            </a:br>
            <a:r>
              <a:rPr lang="en-GB" sz="6000" dirty="0">
                <a:solidFill>
                  <a:schemeClr val="bg1"/>
                </a:solidFill>
              </a:rPr>
              <a:t>3.30 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3A5FF-67FC-422A-BED6-D43348218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36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3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https://www.youtube.com/watch?v=DyA0Qj6FFEg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03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F06C0-A898-46A4-830F-A3E653F2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15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</a:rPr>
              <a:t>Mindfulness and </a:t>
            </a:r>
            <a:br>
              <a:rPr lang="en-GB" sz="6000" dirty="0">
                <a:solidFill>
                  <a:schemeClr val="bg1"/>
                </a:solidFill>
              </a:rPr>
            </a:br>
            <a:r>
              <a:rPr lang="en-GB" sz="6000" dirty="0">
                <a:solidFill>
                  <a:schemeClr val="bg1"/>
                </a:solidFill>
              </a:rPr>
              <a:t>Catholic Mystical Tradition</a:t>
            </a:r>
            <a:br>
              <a:rPr lang="en-GB" sz="6000" dirty="0">
                <a:solidFill>
                  <a:schemeClr val="bg1"/>
                </a:solidFill>
              </a:rPr>
            </a:br>
            <a:r>
              <a:rPr lang="en-GB" sz="6000" dirty="0">
                <a:solidFill>
                  <a:schemeClr val="bg1"/>
                </a:solidFill>
              </a:rPr>
              <a:t>7 mins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CEACE-FE4F-4F31-8B2A-A552A7C21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25625"/>
            <a:ext cx="1101852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sz="40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40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4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https://www.youtube.com/watch?v=j1341zAc1Xw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99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D4B9E-38F7-4BBD-856C-588F601F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Catholic Mindfulness</a:t>
            </a:r>
            <a:br>
              <a:rPr lang="en-GB" sz="6600" dirty="0">
                <a:solidFill>
                  <a:schemeClr val="bg1"/>
                </a:solidFill>
              </a:rPr>
            </a:br>
            <a:r>
              <a:rPr lang="en-GB" sz="6600" dirty="0">
                <a:solidFill>
                  <a:schemeClr val="bg1"/>
                </a:solidFill>
              </a:rPr>
              <a:t>3.34 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ADE5D-84BC-4111-9EC2-B13F1A346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2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32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32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32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https://www.youtube.com/watch?v=bp8_Vl40hn4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9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FFA6-B7A3-4316-B990-2BB5A7341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365125"/>
            <a:ext cx="11765280" cy="1616075"/>
          </a:xfrm>
        </p:spPr>
        <p:txBody>
          <a:bodyPr>
            <a:normAutofit fontScale="90000"/>
          </a:bodyPr>
          <a:lstStyle/>
          <a:p>
            <a:br>
              <a:rPr lang="en-GB" sz="53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en-GB" sz="53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GB" sz="53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Pope  Francis with British Imams: the most important thing is the capacity to listen – </a:t>
            </a:r>
            <a:br>
              <a:rPr lang="en-GB" sz="53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GB" sz="53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 mins</a:t>
            </a:r>
            <a:br>
              <a:rPr lang="en-GB" sz="53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F1CA2-9A1F-49CF-B65A-D31BEE36C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0" y="1828799"/>
            <a:ext cx="10754360" cy="4348163"/>
          </a:xfrm>
        </p:spPr>
        <p:txBody>
          <a:bodyPr/>
          <a:lstStyle/>
          <a:p>
            <a:pPr marL="0" indent="0">
              <a:buNone/>
            </a:pPr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3600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https://www.youtube.com/watch?v=wlp-e_By_eU</a:t>
            </a:r>
            <a:endParaRPr lang="en-GB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51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3DF26-38D1-4822-BACD-F86855C7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65125"/>
            <a:ext cx="11839575" cy="256857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Pope Francis on how we must be attentive to the voices of the migrants who are frequently exploited and abused by the evils of people trafficking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A0E8-2D9C-455D-A690-1B3CBC5A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76860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https://www.youtube.com/watch?v=URe5524MijY#action=share</a:t>
            </a:r>
            <a:endParaRPr lang="en-GB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01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B871A-B27B-4CB1-810C-0BFCDD1F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329184"/>
            <a:ext cx="11393424" cy="58477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>
                <a:solidFill>
                  <a:schemeClr val="bg1"/>
                </a:solidFill>
              </a:rPr>
              <a:t>The remaining clips are all either implicitly or explicitly linked to </a:t>
            </a:r>
            <a:r>
              <a:rPr lang="en-GB" sz="4800">
                <a:solidFill>
                  <a:schemeClr val="bg1"/>
                </a:solidFill>
              </a:rPr>
              <a:t>the subject </a:t>
            </a:r>
            <a:r>
              <a:rPr lang="en-GB" sz="4800" dirty="0">
                <a:solidFill>
                  <a:schemeClr val="bg1"/>
                </a:solidFill>
              </a:rPr>
              <a:t>of the environment and to Pope Francis’ Encyclical </a:t>
            </a:r>
            <a:r>
              <a:rPr lang="en-GB" sz="5400" b="1" dirty="0">
                <a:solidFill>
                  <a:srgbClr val="FFFF00"/>
                </a:solidFill>
              </a:rPr>
              <a:t>“</a:t>
            </a:r>
            <a:r>
              <a:rPr lang="en-GB" sz="5400" b="1" dirty="0" err="1">
                <a:solidFill>
                  <a:srgbClr val="FFFF00"/>
                </a:solidFill>
              </a:rPr>
              <a:t>Laudato</a:t>
            </a:r>
            <a:r>
              <a:rPr lang="en-GB" sz="5400" b="1" dirty="0">
                <a:solidFill>
                  <a:srgbClr val="FFFF00"/>
                </a:solidFill>
              </a:rPr>
              <a:t> Si’”</a:t>
            </a:r>
            <a:endParaRPr lang="en-GB" sz="4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4800" dirty="0">
                <a:solidFill>
                  <a:schemeClr val="bg1"/>
                </a:solidFill>
              </a:rPr>
              <a:t>“On Care for our Common Home” which Fr Sean McGrath will speak on in his key note addresses on the Saturday of our conference  </a:t>
            </a:r>
          </a:p>
        </p:txBody>
      </p:sp>
    </p:spTree>
    <p:extLst>
      <p:ext uri="{BB962C8B-B14F-4D97-AF65-F5344CB8AC3E}">
        <p14:creationId xmlns:p14="http://schemas.microsoft.com/office/powerpoint/2010/main" val="3497409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55E6-508F-4E35-BBBD-A83EA6414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8050"/>
          </a:xfrm>
        </p:spPr>
        <p:txBody>
          <a:bodyPr>
            <a:normAutofit fontScale="90000"/>
          </a:bodyPr>
          <a:lstStyle/>
          <a:p>
            <a:r>
              <a:rPr lang="en-GB" sz="5400" dirty="0">
                <a:solidFill>
                  <a:srgbClr val="FFFF00"/>
                </a:solidFill>
              </a:rPr>
              <a:t>Fr Karl </a:t>
            </a:r>
            <a:r>
              <a:rPr lang="en-GB" sz="5400" dirty="0" err="1">
                <a:solidFill>
                  <a:srgbClr val="FFFF00"/>
                </a:solidFill>
              </a:rPr>
              <a:t>Rahner</a:t>
            </a:r>
            <a:r>
              <a:rPr lang="en-GB" sz="5400" dirty="0">
                <a:solidFill>
                  <a:srgbClr val="FFFF00"/>
                </a:solidFill>
              </a:rPr>
              <a:t> SJ</a:t>
            </a:r>
            <a:br>
              <a:rPr lang="en-GB" sz="5400" dirty="0">
                <a:solidFill>
                  <a:srgbClr val="FFFF00"/>
                </a:solidFill>
              </a:rPr>
            </a:br>
            <a:r>
              <a:rPr lang="en-GB" sz="5400" dirty="0">
                <a:solidFill>
                  <a:srgbClr val="FFFF00"/>
                </a:solidFill>
              </a:rPr>
              <a:t>The Ever Present Presence of God</a:t>
            </a:r>
            <a:br>
              <a:rPr lang="en-GB" sz="5400" dirty="0">
                <a:solidFill>
                  <a:srgbClr val="FFFF00"/>
                </a:solidFill>
              </a:rPr>
            </a:br>
            <a:r>
              <a:rPr lang="en-GB" sz="5400" dirty="0">
                <a:solidFill>
                  <a:srgbClr val="FFFF00"/>
                </a:solidFill>
              </a:rPr>
              <a:t>A 5 minute visual meditation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D2477-3D8D-4CB6-AE72-99E7A518B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6239"/>
            <a:ext cx="10515600" cy="3240723"/>
          </a:xfrm>
        </p:spPr>
        <p:txBody>
          <a:bodyPr/>
          <a:lstStyle/>
          <a:p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</a:p>
          <a:p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36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https://www.youtube.com/watch?v=ikMn_ijLlDk</a:t>
            </a:r>
            <a:endParaRPr lang="en-GB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35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526AA-AAB5-4AEC-9635-9E5180B9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FFFF00"/>
                </a:solidFill>
              </a:rPr>
              <a:t>Fr Thomas Berry, Monk &amp; Priest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The Great Story – the planet  2.30 mins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9C786-FFC6-4594-BEAB-DD54B1E0D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https://www.youtube.com/watch?v=-cCCKo5rxE0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  <a:p>
            <a:pPr marL="0" indent="0">
              <a:buNone/>
            </a:pPr>
            <a:r>
              <a:rPr lang="en-GB" sz="3600" dirty="0">
                <a:solidFill>
                  <a:srgbClr val="FFFF00"/>
                </a:solidFill>
              </a:rPr>
              <a:t>On human-earth relations – 6.40 mins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https://www.youtube.com/watch?v=e0XBltUQ8qU</a:t>
            </a:r>
            <a:endParaRPr lang="en-GB" dirty="0">
              <a:solidFill>
                <a:srgbClr val="FFFF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933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2A61-43C9-45EE-B3F7-77C37D12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01950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sz="4900" dirty="0">
                <a:solidFill>
                  <a:schemeClr val="bg1"/>
                </a:solidFill>
              </a:rPr>
              <a:t>On </a:t>
            </a:r>
            <a:r>
              <a:rPr lang="en-GB" sz="4900" dirty="0" err="1">
                <a:solidFill>
                  <a:schemeClr val="bg1"/>
                </a:solidFill>
              </a:rPr>
              <a:t>Laudato</a:t>
            </a:r>
            <a:r>
              <a:rPr lang="en-GB" sz="4900" dirty="0">
                <a:solidFill>
                  <a:schemeClr val="bg1"/>
                </a:solidFill>
              </a:rPr>
              <a:t> Si – overview</a:t>
            </a:r>
            <a:br>
              <a:rPr lang="en-GB" sz="4900" dirty="0">
                <a:solidFill>
                  <a:schemeClr val="bg1"/>
                </a:solidFill>
              </a:rPr>
            </a:br>
            <a:br>
              <a:rPr lang="en-GB" sz="4900" dirty="0">
                <a:solidFill>
                  <a:schemeClr val="bg1"/>
                </a:solidFill>
              </a:rPr>
            </a:br>
            <a:r>
              <a:rPr lang="en-GB" sz="4900" dirty="0">
                <a:solidFill>
                  <a:schemeClr val="bg1"/>
                </a:solidFill>
              </a:rPr>
              <a:t>Top 10 Things You Need to Know about Pope</a:t>
            </a:r>
            <a:br>
              <a:rPr lang="en-GB" sz="4900" dirty="0">
                <a:solidFill>
                  <a:schemeClr val="bg1"/>
                </a:solidFill>
              </a:rPr>
            </a:br>
            <a:br>
              <a:rPr lang="en-GB" sz="4900" dirty="0">
                <a:solidFill>
                  <a:schemeClr val="bg1"/>
                </a:solidFill>
              </a:rPr>
            </a:br>
            <a:r>
              <a:rPr lang="en-GB" sz="4900" dirty="0">
                <a:solidFill>
                  <a:schemeClr val="bg1"/>
                </a:solidFill>
              </a:rPr>
              <a:t> Francis' </a:t>
            </a:r>
            <a:r>
              <a:rPr lang="en-GB" sz="4900" dirty="0" err="1">
                <a:solidFill>
                  <a:schemeClr val="bg1"/>
                </a:solidFill>
              </a:rPr>
              <a:t>Laudato</a:t>
            </a:r>
            <a:r>
              <a:rPr lang="en-GB" sz="4900" dirty="0">
                <a:solidFill>
                  <a:schemeClr val="bg1"/>
                </a:solidFill>
              </a:rPr>
              <a:t> Si’    4.22 mins</a:t>
            </a:r>
            <a:br>
              <a:rPr lang="en-GB" sz="4900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6858D-5312-429F-841A-E6451FEDB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5625"/>
            <a:ext cx="10515600" cy="308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3600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3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https://www.youtube.com/watch?v=a_lqFTYLc_4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66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73E39-E6AE-4FE9-854C-7DB8EEBB1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66255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Fr Sean </a:t>
            </a:r>
            <a:r>
              <a:rPr lang="en-GB" dirty="0" err="1">
                <a:solidFill>
                  <a:srgbClr val="FFFF00"/>
                </a:solidFill>
              </a:rPr>
              <a:t>MacDonagh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Commentary on </a:t>
            </a:r>
            <a:r>
              <a:rPr lang="en-GB" dirty="0" err="1">
                <a:solidFill>
                  <a:srgbClr val="FFFF00"/>
                </a:solidFill>
              </a:rPr>
              <a:t>Laudato</a:t>
            </a:r>
            <a:r>
              <a:rPr lang="en-GB" dirty="0">
                <a:solidFill>
                  <a:srgbClr val="FFFF00"/>
                </a:solidFill>
              </a:rPr>
              <a:t> Si</a:t>
            </a:r>
            <a:br>
              <a:rPr lang="en-GB" dirty="0">
                <a:solidFill>
                  <a:srgbClr val="FFFF00"/>
                </a:solidFill>
              </a:rPr>
            </a:b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7 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39486-A4CD-4CF9-AC6E-A5F5C87F1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3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https://www.youtube.com/watch?v=oTCE1P99PzI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1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A73E0B-A6FE-44F6-B5BC-26EA7D61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23913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Listening &amp; Attentive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A910F7-EAD9-4AE7-AC12-96758FDBA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0063" y="1435100"/>
            <a:ext cx="5157787" cy="823912"/>
          </a:xfrm>
        </p:spPr>
        <p:txBody>
          <a:bodyPr>
            <a:normAutofit fontScale="25000" lnSpcReduction="20000"/>
          </a:bodyPr>
          <a:lstStyle/>
          <a:p>
            <a:endParaRPr lang="en-GB" b="0" dirty="0"/>
          </a:p>
          <a:p>
            <a:r>
              <a:rPr lang="en-GB" b="0" dirty="0"/>
              <a:t> </a:t>
            </a:r>
            <a:r>
              <a:rPr lang="en-GB" sz="11200" dirty="0">
                <a:solidFill>
                  <a:srgbClr val="FFFF00"/>
                </a:solidFill>
              </a:rPr>
              <a:t>Students in an Ursuline school are growing to be individuals who are… 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C4234-2954-4846-A07B-E7F00B7A2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163" y="2239961"/>
            <a:ext cx="5157787" cy="3684588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sz="4000" dirty="0"/>
              <a:t>openly </a:t>
            </a:r>
            <a:r>
              <a:rPr lang="en-GB" sz="4000" b="1" dirty="0"/>
              <a:t>listening </a:t>
            </a:r>
            <a:r>
              <a:rPr lang="en-GB" sz="4000" dirty="0"/>
              <a:t>to their experience and to their vocation or calling in life; and being </a:t>
            </a:r>
            <a:r>
              <a:rPr lang="en-GB" sz="4000" b="1" dirty="0"/>
              <a:t>attentive </a:t>
            </a:r>
            <a:r>
              <a:rPr lang="en-GB" sz="4000" dirty="0"/>
              <a:t>to the choices they make and the effects of those choices. </a:t>
            </a:r>
          </a:p>
          <a:p>
            <a:endParaRPr lang="en-GB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4BF4958-041B-443E-A811-605930DC4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0850" y="1208088"/>
            <a:ext cx="5183188" cy="823912"/>
          </a:xfrm>
        </p:spPr>
        <p:txBody>
          <a:bodyPr>
            <a:normAutofit fontScale="25000" lnSpcReduction="20000"/>
          </a:bodyPr>
          <a:lstStyle/>
          <a:p>
            <a:endParaRPr lang="en-GB" b="0" dirty="0"/>
          </a:p>
          <a:p>
            <a:r>
              <a:rPr lang="en-GB" sz="6000" b="0" dirty="0">
                <a:solidFill>
                  <a:srgbClr val="FFFF00"/>
                </a:solidFill>
              </a:rPr>
              <a:t> </a:t>
            </a:r>
            <a:r>
              <a:rPr lang="en-GB" sz="11200" dirty="0">
                <a:solidFill>
                  <a:srgbClr val="FFFF00"/>
                </a:solidFill>
              </a:rPr>
              <a:t>Ursuline schools help their students grow</a:t>
            </a:r>
            <a:r>
              <a:rPr lang="en-GB" sz="4400" dirty="0"/>
              <a:t>…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35181-2715-49AC-940E-E06C6B45F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4650" y="2259012"/>
            <a:ext cx="5183188" cy="3684588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sz="3900" dirty="0"/>
              <a:t>By promoting the practice of reflective </a:t>
            </a:r>
            <a:r>
              <a:rPr lang="en-GB" sz="3900" b="1" dirty="0"/>
              <a:t>listening </a:t>
            </a:r>
            <a:r>
              <a:rPr lang="en-GB" sz="3900" dirty="0"/>
              <a:t>and </a:t>
            </a:r>
            <a:r>
              <a:rPr lang="en-GB" sz="3900" b="1" dirty="0"/>
              <a:t>attentive </a:t>
            </a:r>
            <a:r>
              <a:rPr lang="en-GB" sz="3900" dirty="0"/>
              <a:t>decision making in teaching, prayers and retreats; and through the practice and example of school leaders and staff.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469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13AAC-B0D5-48D2-9CA1-A11C29041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035175"/>
          </a:xfrm>
        </p:spPr>
        <p:txBody>
          <a:bodyPr>
            <a:normAutofit fontScale="90000"/>
          </a:bodyPr>
          <a:lstStyle/>
          <a:p>
            <a:r>
              <a:rPr lang="en-GB" sz="4900" dirty="0">
                <a:solidFill>
                  <a:schemeClr val="bg1"/>
                </a:solidFill>
              </a:rPr>
              <a:t>Fr Sean McDonagh Reflections on </a:t>
            </a:r>
            <a:r>
              <a:rPr lang="en-GB" sz="4900" dirty="0" err="1">
                <a:solidFill>
                  <a:schemeClr val="bg1"/>
                </a:solidFill>
              </a:rPr>
              <a:t>Laudato</a:t>
            </a:r>
            <a:r>
              <a:rPr lang="en-GB" sz="4900" dirty="0">
                <a:solidFill>
                  <a:schemeClr val="bg1"/>
                </a:solidFill>
              </a:rPr>
              <a:t> Si’</a:t>
            </a:r>
            <a:br>
              <a:rPr lang="en-GB" sz="4900" dirty="0">
                <a:solidFill>
                  <a:schemeClr val="bg1"/>
                </a:solidFill>
              </a:rPr>
            </a:br>
            <a:br>
              <a:rPr lang="en-GB" sz="4900" dirty="0">
                <a:solidFill>
                  <a:schemeClr val="bg1"/>
                </a:solidFill>
              </a:rPr>
            </a:br>
            <a:r>
              <a:rPr lang="en-GB" sz="5400" dirty="0">
                <a:solidFill>
                  <a:schemeClr val="bg1"/>
                </a:solidFill>
              </a:rPr>
              <a:t>I hour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45E67-28CD-4953-9389-E251BCE74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/>
          <a:lstStyle/>
          <a:p>
            <a:pPr marL="0" indent="0">
              <a:buNone/>
            </a:pPr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https://www.youtube.com/watch?v=pz9Pc0L9Np0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547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F474-FAF6-47C0-A144-48A6D088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Another Fr Mc </a:t>
            </a:r>
            <a:r>
              <a:rPr lang="en-GB" sz="4800" dirty="0" err="1">
                <a:solidFill>
                  <a:schemeClr val="bg1"/>
                </a:solidFill>
              </a:rPr>
              <a:t>Donagh</a:t>
            </a:r>
            <a:r>
              <a:rPr lang="en-GB" sz="4800" dirty="0">
                <a:solidFill>
                  <a:schemeClr val="bg1"/>
                </a:solidFill>
              </a:rPr>
              <a:t> clip</a:t>
            </a:r>
            <a:br>
              <a:rPr lang="en-GB" sz="4800" dirty="0">
                <a:solidFill>
                  <a:schemeClr val="bg1"/>
                </a:solidFill>
              </a:rPr>
            </a:br>
            <a:r>
              <a:rPr lang="en-GB" sz="4800" dirty="0">
                <a:solidFill>
                  <a:schemeClr val="bg1"/>
                </a:solidFill>
              </a:rPr>
              <a:t>3.40mins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58E47-EC25-4867-B773-66430992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https://www.youtube.com/watch?v=P-_s1u3lgFc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2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7A324-834E-47AC-B57F-8374C0EA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Listening &amp; Attentive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3948D-6489-4556-8ECD-93379F334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768" y="1408176"/>
            <a:ext cx="10924032" cy="4768787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</a:rPr>
              <a:t>As with Grateful &amp; Generous,  my aim here is to help begin our thinking on possible responses to this pair of virtues.</a:t>
            </a: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</a:rPr>
              <a:t>As before, a two fold approach, using video clips:</a:t>
            </a:r>
          </a:p>
          <a:p>
            <a:pPr marL="0" indent="0">
              <a:buNone/>
            </a:pPr>
            <a:endParaRPr lang="en-GB" sz="36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600" dirty="0">
                <a:solidFill>
                  <a:schemeClr val="bg1"/>
                </a:solidFill>
              </a:rPr>
              <a:t>“Lay” approaches (slides 4-8)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>
                <a:solidFill>
                  <a:schemeClr val="bg1"/>
                </a:solidFill>
              </a:rPr>
              <a:t>Theological background (slides 10-20)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81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44D403-C779-46DD-A83E-891F170C0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8900" dirty="0">
                <a:solidFill>
                  <a:schemeClr val="bg1"/>
                </a:solidFill>
              </a:rPr>
              <a:t>Ted talk: good listening </a:t>
            </a:r>
            <a:br>
              <a:rPr lang="en-GB" sz="8900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319BD-BBB7-41F9-93D5-252BD4F9D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8 minutes</a:t>
            </a:r>
            <a:br>
              <a:rPr lang="en-GB" dirty="0"/>
            </a:br>
            <a:br>
              <a:rPr lang="en-GB" dirty="0"/>
            </a:br>
            <a:r>
              <a:rPr lang="en-GB" sz="3600" u="sng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https://youtu.be/cSohjlYQI2A</a:t>
            </a:r>
            <a:endParaRPr lang="en-GB" sz="36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6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2F85-F25F-4461-8133-C4EAD3E46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277" y="782970"/>
            <a:ext cx="11206163" cy="1325563"/>
          </a:xfrm>
        </p:spPr>
        <p:txBody>
          <a:bodyPr>
            <a:normAutofit fontScale="90000"/>
          </a:bodyPr>
          <a:lstStyle/>
          <a:p>
            <a:br>
              <a:rPr lang="en-GB" sz="60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</a:rPr>
              <a:t>Ted talk – Introverts by Susan Cain</a:t>
            </a:r>
            <a:br>
              <a:rPr lang="en-GB" sz="60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</a:rPr>
              <a:t>19 minutes</a:t>
            </a:r>
            <a:br>
              <a:rPr lang="en-GB" dirty="0">
                <a:solidFill>
                  <a:srgbClr val="222222"/>
                </a:solidFill>
                <a:latin typeface="Arial" panose="020B0604020202020204" pitchFamily="34" charset="0"/>
              </a:rPr>
            </a:br>
            <a:br>
              <a:rPr lang="en-GB" dirty="0">
                <a:solidFill>
                  <a:srgbClr val="222222"/>
                </a:solidFill>
                <a:latin typeface="Arial" panose="020B0604020202020204" pitchFamily="34" charset="0"/>
              </a:rPr>
            </a:br>
            <a:r>
              <a:rPr lang="en-GB" b="1" i="1" dirty="0">
                <a:solidFill>
                  <a:schemeClr val="bg1"/>
                </a:solidFill>
                <a:latin typeface="Arial" panose="020B0604020202020204" pitchFamily="34" charset="0"/>
              </a:rPr>
              <a:t>Based on her world wide </a:t>
            </a:r>
            <a:br>
              <a:rPr lang="en-GB" b="1" i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GB" b="1" i="1" dirty="0">
                <a:solidFill>
                  <a:schemeClr val="bg1"/>
                </a:solidFill>
                <a:latin typeface="Arial" panose="020B0604020202020204" pitchFamily="34" charset="0"/>
              </a:rPr>
              <a:t>best selling book</a:t>
            </a:r>
            <a:endParaRPr lang="en-GB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E0C0D62-7671-4A0E-B58E-53B3872EBE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237" y="3996531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B607C30-FDC6-473C-B7C7-A5E1AD8CD5F4}"/>
              </a:ext>
            </a:extLst>
          </p:cNvPr>
          <p:cNvSpPr/>
          <p:nvPr/>
        </p:nvSpPr>
        <p:spPr>
          <a:xfrm>
            <a:off x="597539" y="4006056"/>
            <a:ext cx="865822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GB" sz="2800" dirty="0"/>
            </a:br>
            <a:r>
              <a:rPr lang="en-GB" sz="2800" u="sng" dirty="0">
                <a:solidFill>
                  <a:schemeClr val="bg1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https://youtu.be/c0KYU2j0TM4</a:t>
            </a:r>
            <a:br>
              <a:rPr lang="en-GB" dirty="0"/>
            </a:b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402810-52BC-4959-815E-2358EA02D5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344" t="13473" r="31563" b="11111"/>
          <a:stretch/>
        </p:blipFill>
        <p:spPr>
          <a:xfrm>
            <a:off x="8529781" y="2253249"/>
            <a:ext cx="2552874" cy="368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0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66084-3088-442D-AC92-424FB82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Genuine introvert?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49667-D574-48F9-A88B-D38D14977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075"/>
            <a:ext cx="10515600" cy="4814888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>
                <a:solidFill>
                  <a:schemeClr val="bg1"/>
                </a:solidFill>
              </a:rPr>
              <a:t>Quiz – good for younger students. They’ll enjoy it – the analysis comes at the very end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</a:rPr>
              <a:t>12 minutes long</a:t>
            </a:r>
            <a:br>
              <a:rPr lang="en-GB" dirty="0"/>
            </a:br>
            <a:br>
              <a:rPr lang="en-GB" dirty="0"/>
            </a:br>
            <a:r>
              <a:rPr lang="en-GB" sz="3200" u="sng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https://youtu.be/FXATwX5bVp8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6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EA519-EBD6-4BE7-B5E6-CB7429DC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5515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</a:rPr>
              <a:t>12 things introverts are great at doing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D3BA4-5CE5-4AD4-B71D-D1CF867AA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br>
              <a:rPr lang="en-GB" dirty="0"/>
            </a:br>
            <a:r>
              <a:rPr lang="en-GB" sz="4800" u="sng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https://youtu.be/sPx-ReEX2QU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855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A1C8F-F381-4ADD-AB0D-654736A98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955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Attentiveness quiz</a:t>
            </a:r>
            <a:br>
              <a:rPr lang="en-GB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r>
              <a:rPr lang="en-GB" sz="5300" dirty="0">
                <a:solidFill>
                  <a:schemeClr val="bg1"/>
                </a:solidFill>
              </a:rPr>
              <a:t>Are you as observant as Sherlock Holmes?</a:t>
            </a:r>
            <a:br>
              <a:rPr lang="en-GB" sz="5300" dirty="0">
                <a:solidFill>
                  <a:schemeClr val="bg1"/>
                </a:solidFill>
              </a:rPr>
            </a:br>
            <a:r>
              <a:rPr lang="en-GB" sz="5300" dirty="0">
                <a:solidFill>
                  <a:schemeClr val="bg1"/>
                </a:solidFill>
              </a:rPr>
              <a:t>13 minutes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EF795-AF2D-4E35-A257-51121F699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GB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https://www.youtube.com/watch?v=wtbXPdCEhPk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94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C10B0-BC30-49FD-9103-561FFEC5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575"/>
            <a:ext cx="10515600" cy="576738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9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Theological</a:t>
            </a:r>
          </a:p>
          <a:p>
            <a:pPr marL="0" indent="0" algn="ctr">
              <a:buNone/>
            </a:pPr>
            <a:r>
              <a:rPr lang="en-GB" sz="9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Context</a:t>
            </a:r>
          </a:p>
        </p:txBody>
      </p:sp>
    </p:spTree>
    <p:extLst>
      <p:ext uri="{BB962C8B-B14F-4D97-AF65-F5344CB8AC3E}">
        <p14:creationId xmlns:p14="http://schemas.microsoft.com/office/powerpoint/2010/main" val="71109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673</Words>
  <Application>Microsoft Office PowerPoint</Application>
  <PresentationFormat>Widescreen</PresentationFormat>
  <Paragraphs>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Listening &amp; Attentive</vt:lpstr>
      <vt:lpstr>Listening &amp; Attentive</vt:lpstr>
      <vt:lpstr>Listening &amp; Attentive</vt:lpstr>
      <vt:lpstr> Ted talk: good listening  </vt:lpstr>
      <vt:lpstr> Ted talk – Introverts by Susan Cain 19 minutes  Based on her world wide  best selling book</vt:lpstr>
      <vt:lpstr>Genuine introvert? </vt:lpstr>
      <vt:lpstr>12 things introverts are great at doing </vt:lpstr>
      <vt:lpstr>Attentiveness quiz  Are you as observant as Sherlock Holmes? 13 minutes </vt:lpstr>
      <vt:lpstr>PowerPoint Presentation</vt:lpstr>
      <vt:lpstr>How to meditate as a believer 3.30 mins</vt:lpstr>
      <vt:lpstr>Mindfulness and  Catholic Mystical Tradition 7 mins </vt:lpstr>
      <vt:lpstr>Catholic Mindfulness 3.34 mins</vt:lpstr>
      <vt:lpstr>  Pope  Francis with British Imams: the most important thing is the capacity to listen –  2 mins  </vt:lpstr>
      <vt:lpstr>Pope Francis on how we must be attentive to the voices of the migrants who are frequently exploited and abused by the evils of people trafficking </vt:lpstr>
      <vt:lpstr>PowerPoint Presentation</vt:lpstr>
      <vt:lpstr>Fr Karl Rahner SJ The Ever Present Presence of God A 5 minute visual meditation</vt:lpstr>
      <vt:lpstr>  Fr Thomas Berry, Monk &amp; Priest The Great Story – the planet  2.30 mins  </vt:lpstr>
      <vt:lpstr> On Laudato Si – overview  Top 10 Things You Need to Know about Pope   Francis' Laudato Si’    4.22 mins </vt:lpstr>
      <vt:lpstr>Fr Sean MacDonagh Commentary on Laudato Si  7 mins</vt:lpstr>
      <vt:lpstr>Fr Sean McDonagh Reflections on Laudato Si’  I hour</vt:lpstr>
      <vt:lpstr>Another Fr Mc Donagh clip 3.40mins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Fidelma Boyd</dc:creator>
  <cp:lastModifiedBy>Fidelma Boyd</cp:lastModifiedBy>
  <cp:revision>3</cp:revision>
  <cp:lastPrinted>2020-01-31T15:08:27Z</cp:lastPrinted>
  <dcterms:created xsi:type="dcterms:W3CDTF">2020-01-27T14:15:49Z</dcterms:created>
  <dcterms:modified xsi:type="dcterms:W3CDTF">2020-02-07T10:47:17Z</dcterms:modified>
</cp:coreProperties>
</file>