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85" r:id="rId4"/>
    <p:sldId id="27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408-622F-4124-99F9-C43506B806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8B5467-E545-4C0C-83DF-90ED985EF0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B3399F-B83F-487D-BD74-28C75104F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F1A8E3-1E8B-4127-9A4C-9F11767E26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19/10/2019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47DC32-01DC-4D93-94BC-82F676B2BA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4251EA-4503-4BCB-BCE7-83D01D6CC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413F1-458C-41EC-93DB-DF5F46EBAE8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6724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5598A-A1CC-42E1-AA7C-5497AB936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1BB4-502E-48F8-B515-D7D283710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3A9F84-474A-42A2-9C3F-24AFF891D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A8E3-1E8B-4127-9A4C-9F11767E2655}" type="datetimeFigureOut">
              <a:rPr lang="en-GB" smtClean="0"/>
              <a:t>19/10/2019</a:t>
            </a:fld>
            <a:endParaRPr lang="en-GB"/>
          </a:p>
        </p:txBody>
      </p:sp>
      <p:sp>
        <p:nvSpPr>
          <p:cNvPr id="5" name="Footer Placeholder 4">
            <a:extLst>
              <a:ext uri="{FF2B5EF4-FFF2-40B4-BE49-F238E27FC236}">
                <a16:creationId xmlns:a16="http://schemas.microsoft.com/office/drawing/2014/main" id="{60D4670D-4934-4EB4-A27D-3F1E07407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4632D8-4A55-4178-8035-1474CF84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413F1-458C-41EC-93DB-DF5F46EBAE88}" type="slidenum">
              <a:rPr lang="en-GB" smtClean="0"/>
              <a:t>‹#›</a:t>
            </a:fld>
            <a:endParaRPr lang="en-GB"/>
          </a:p>
        </p:txBody>
      </p:sp>
    </p:spTree>
    <p:extLst>
      <p:ext uri="{BB962C8B-B14F-4D97-AF65-F5344CB8AC3E}">
        <p14:creationId xmlns:p14="http://schemas.microsoft.com/office/powerpoint/2010/main" val="183686986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52A28-2678-4657-BE52-04E3648AF808}"/>
              </a:ext>
            </a:extLst>
          </p:cNvPr>
          <p:cNvSpPr>
            <a:spLocks noGrp="1"/>
          </p:cNvSpPr>
          <p:nvPr>
            <p:ph type="title"/>
          </p:nvPr>
        </p:nvSpPr>
        <p:spPr>
          <a:xfrm>
            <a:off x="674237" y="1014667"/>
            <a:ext cx="3657600" cy="2887579"/>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All the quotations in this presentation are taken from this book</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B8C86169-0B19-4511-AAC7-6334C2B8F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34066" y="321176"/>
            <a:ext cx="4245253" cy="6179551"/>
          </a:xfrm>
          <a:prstGeom prst="rect">
            <a:avLst/>
          </a:prstGeom>
        </p:spPr>
      </p:pic>
    </p:spTree>
    <p:extLst>
      <p:ext uri="{BB962C8B-B14F-4D97-AF65-F5344CB8AC3E}">
        <p14:creationId xmlns:p14="http://schemas.microsoft.com/office/powerpoint/2010/main" val="83520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1</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lnSpcReduction="10000"/>
          </a:bodyPr>
          <a:lstStyle/>
          <a:p>
            <a:r>
              <a:rPr lang="en-GB" sz="3200" dirty="0"/>
              <a:t>The Spirit inspired the understanding that Angela had of the scriptures</a:t>
            </a:r>
          </a:p>
          <a:p>
            <a:r>
              <a:rPr lang="en-GB" sz="3200" dirty="0"/>
              <a:t>She exercised “Motherhood of the word”, her gift of being able to listen to and welcome God’s word in the Scriptures p 10</a:t>
            </a:r>
          </a:p>
          <a:p>
            <a:r>
              <a:rPr lang="en-GB" sz="3200" dirty="0"/>
              <a:t>Between 1520-1530- long pilgrimage to the roots her faith and the Church</a:t>
            </a:r>
          </a:p>
          <a:p>
            <a:r>
              <a:rPr lang="en-GB" sz="3200" dirty="0"/>
              <a:t>Almost entirely blind, she saw the holy places “with interior eyesight”  </a:t>
            </a:r>
          </a:p>
          <a:p>
            <a:r>
              <a:rPr lang="en-GB" sz="3200" dirty="0"/>
              <a:t>The very structure of the message: the Rule for the members of the Company, the Counsels for the </a:t>
            </a:r>
            <a:r>
              <a:rPr lang="en-GB" sz="3200" dirty="0" err="1"/>
              <a:t>colonelle</a:t>
            </a:r>
            <a:r>
              <a:rPr lang="en-GB" sz="3200" dirty="0"/>
              <a:t> (local superiors) and Testament or the Legacies for the noble lady-governors or matrons  p 10</a:t>
            </a:r>
          </a:p>
          <a:p>
            <a:endParaRPr lang="en-GB" dirty="0"/>
          </a:p>
          <a:p>
            <a:endParaRPr lang="en-GB" dirty="0"/>
          </a:p>
          <a:p>
            <a:endParaRPr lang="en-GB" dirty="0"/>
          </a:p>
        </p:txBody>
      </p:sp>
    </p:spTree>
    <p:extLst>
      <p:ext uri="{BB962C8B-B14F-4D97-AF65-F5344CB8AC3E}">
        <p14:creationId xmlns:p14="http://schemas.microsoft.com/office/powerpoint/2010/main" val="246565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2</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a:bodyPr>
          <a:lstStyle/>
          <a:p>
            <a:r>
              <a:rPr lang="en-GB" sz="3600" dirty="0"/>
              <a:t>Angela sensed the heartache and precarious life led by some many women of her day; wanting to consecrate themselves to God but forced to enter inside an enclosed monastery or household.</a:t>
            </a:r>
          </a:p>
          <a:p>
            <a:r>
              <a:rPr lang="en-GB" sz="3600" dirty="0"/>
              <a:t>Finally after long deliberation, on November 25</a:t>
            </a:r>
            <a:r>
              <a:rPr lang="en-GB" sz="3600" baseline="30000" dirty="0"/>
              <a:t>th</a:t>
            </a:r>
            <a:r>
              <a:rPr lang="en-GB" sz="3600" dirty="0"/>
              <a:t>, the feast of Catherine of Alexandria – she established the “Company of St Ursula”   p 11: </a:t>
            </a:r>
          </a:p>
          <a:p>
            <a:r>
              <a:rPr lang="en-GB" sz="3600" dirty="0"/>
              <a:t>Spiritual discernment – open to the unexpected and what is new “and where the daughters are, there also will be the mothers. Be consoled, do not doubt” p 25</a:t>
            </a:r>
          </a:p>
          <a:p>
            <a:endParaRPr lang="en-GB" dirty="0"/>
          </a:p>
          <a:p>
            <a:endParaRPr lang="en-GB" dirty="0"/>
          </a:p>
          <a:p>
            <a:endParaRPr lang="en-GB" dirty="0"/>
          </a:p>
        </p:txBody>
      </p:sp>
    </p:spTree>
    <p:extLst>
      <p:ext uri="{BB962C8B-B14F-4D97-AF65-F5344CB8AC3E}">
        <p14:creationId xmlns:p14="http://schemas.microsoft.com/office/powerpoint/2010/main" val="410809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6478-0B05-4202-BC69-01D587DAAB5A}"/>
              </a:ext>
            </a:extLst>
          </p:cNvPr>
          <p:cNvSpPr>
            <a:spLocks noGrp="1"/>
          </p:cNvSpPr>
          <p:nvPr>
            <p:ph type="title"/>
          </p:nvPr>
        </p:nvSpPr>
        <p:spPr>
          <a:xfrm>
            <a:off x="457200" y="209550"/>
            <a:ext cx="10515600" cy="606425"/>
          </a:xfrm>
        </p:spPr>
        <p:txBody>
          <a:bodyPr>
            <a:normAutofit fontScale="90000"/>
          </a:bodyPr>
          <a:lstStyle/>
          <a:p>
            <a:r>
              <a:rPr lang="en-GB" dirty="0"/>
              <a:t>Listening and attentive 3</a:t>
            </a:r>
          </a:p>
        </p:txBody>
      </p:sp>
      <p:sp>
        <p:nvSpPr>
          <p:cNvPr id="3" name="Content Placeholder 2">
            <a:extLst>
              <a:ext uri="{FF2B5EF4-FFF2-40B4-BE49-F238E27FC236}">
                <a16:creationId xmlns:a16="http://schemas.microsoft.com/office/drawing/2014/main" id="{C9DAADDE-E722-455D-A50C-15EC216E6E01}"/>
              </a:ext>
            </a:extLst>
          </p:cNvPr>
          <p:cNvSpPr>
            <a:spLocks noGrp="1"/>
          </p:cNvSpPr>
          <p:nvPr>
            <p:ph idx="1"/>
          </p:nvPr>
        </p:nvSpPr>
        <p:spPr>
          <a:xfrm>
            <a:off x="133351" y="971550"/>
            <a:ext cx="11753849" cy="5676900"/>
          </a:xfrm>
        </p:spPr>
        <p:txBody>
          <a:bodyPr>
            <a:normAutofit/>
          </a:bodyPr>
          <a:lstStyle/>
          <a:p>
            <a:r>
              <a:rPr lang="en-GB" sz="3600" dirty="0"/>
              <a:t>Remain obedient to the principal mothers whom I leave in my place, since this is just…..and if it should happen that you have some just reason to contradict or reproach them, do it with discretion and respect, with discernment and maturity of judgement   3</a:t>
            </a:r>
            <a:r>
              <a:rPr lang="en-GB" sz="3600" baseline="30000" dirty="0"/>
              <a:t>rd</a:t>
            </a:r>
            <a:r>
              <a:rPr lang="en-GB" sz="3600" dirty="0"/>
              <a:t> counsel 1, 6, 15 p 41</a:t>
            </a:r>
          </a:p>
          <a:p>
            <a:r>
              <a:rPr lang="en-GB" sz="3600" dirty="0"/>
              <a:t>Angela was very “attentive to the role of women.” p16</a:t>
            </a:r>
          </a:p>
          <a:p>
            <a:r>
              <a:rPr lang="en-GB" sz="3600" dirty="0"/>
              <a:t>Angela heard the cry of these women and intuitively guessed that the divine inspiration granted to her on that summer afternoon in Brudazzo had to take shape.</a:t>
            </a:r>
          </a:p>
        </p:txBody>
      </p:sp>
    </p:spTree>
    <p:extLst>
      <p:ext uri="{BB962C8B-B14F-4D97-AF65-F5344CB8AC3E}">
        <p14:creationId xmlns:p14="http://schemas.microsoft.com/office/powerpoint/2010/main" val="42271828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1_Office Theme</vt:lpstr>
      <vt:lpstr>All the quotations in this presentation are taken from this book </vt:lpstr>
      <vt:lpstr>Listening and attentive  1</vt:lpstr>
      <vt:lpstr>Listening and attentive 2</vt:lpstr>
      <vt:lpstr>Listening and attentive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quotations in this presentation are taken from this book </dc:title>
  <dc:creator>Fidelma Boyd</dc:creator>
  <cp:lastModifiedBy>Fidelma Boyd</cp:lastModifiedBy>
  <cp:revision>1</cp:revision>
  <dcterms:created xsi:type="dcterms:W3CDTF">2019-10-19T14:18:57Z</dcterms:created>
  <dcterms:modified xsi:type="dcterms:W3CDTF">2019-10-19T14:19:48Z</dcterms:modified>
</cp:coreProperties>
</file>