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60" r:id="rId3"/>
    <p:sldId id="266" r:id="rId4"/>
    <p:sldId id="27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0701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10/09/2020</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12951609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229291" y="339224"/>
            <a:ext cx="4245253" cy="6179551"/>
          </a:xfrm>
          <a:prstGeom prst="rect">
            <a:avLst/>
          </a:prstGeom>
        </p:spPr>
      </p:pic>
    </p:spTree>
    <p:extLst>
      <p:ext uri="{BB962C8B-B14F-4D97-AF65-F5344CB8AC3E}">
        <p14:creationId xmlns:p14="http://schemas.microsoft.com/office/powerpoint/2010/main" val="294804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0CD5-E1B3-4D93-8222-BD71EE6DD9EF}"/>
              </a:ext>
            </a:extLst>
          </p:cNvPr>
          <p:cNvSpPr>
            <a:spLocks noGrp="1"/>
          </p:cNvSpPr>
          <p:nvPr>
            <p:ph type="title"/>
          </p:nvPr>
        </p:nvSpPr>
        <p:spPr>
          <a:xfrm>
            <a:off x="838200" y="365125"/>
            <a:ext cx="10515600" cy="549275"/>
          </a:xfrm>
        </p:spPr>
        <p:txBody>
          <a:bodyPr>
            <a:normAutofit fontScale="90000"/>
          </a:bodyPr>
          <a:lstStyle/>
          <a:p>
            <a:r>
              <a:rPr lang="en-GB" dirty="0"/>
              <a:t>Leading for justice</a:t>
            </a:r>
          </a:p>
        </p:txBody>
      </p:sp>
      <p:sp>
        <p:nvSpPr>
          <p:cNvPr id="3" name="Content Placeholder 2">
            <a:extLst>
              <a:ext uri="{FF2B5EF4-FFF2-40B4-BE49-F238E27FC236}">
                <a16:creationId xmlns:a16="http://schemas.microsoft.com/office/drawing/2014/main" id="{D48FDB64-1951-4FEC-AEF9-4EDFD9CF89C8}"/>
              </a:ext>
            </a:extLst>
          </p:cNvPr>
          <p:cNvSpPr>
            <a:spLocks noGrp="1"/>
          </p:cNvSpPr>
          <p:nvPr>
            <p:ph idx="1"/>
          </p:nvPr>
        </p:nvSpPr>
        <p:spPr>
          <a:xfrm>
            <a:off x="838199" y="1009650"/>
            <a:ext cx="11077575" cy="5695950"/>
          </a:xfrm>
        </p:spPr>
        <p:txBody>
          <a:bodyPr>
            <a:normAutofit lnSpcReduction="10000"/>
          </a:bodyPr>
          <a:lstStyle/>
          <a:p>
            <a:r>
              <a:rPr lang="en-GB" dirty="0"/>
              <a:t>Her proposal was aimed at legitimising feminine celibacy and at giving full rights and dignity to a state of life involved in following Christ, by living the three evangelical counsels in the world</a:t>
            </a:r>
          </a:p>
          <a:p>
            <a:r>
              <a:rPr lang="en-GB" dirty="0"/>
              <a:t>Company of St Ursula as a corporative body fully visible to all eyes</a:t>
            </a:r>
          </a:p>
          <a:p>
            <a:r>
              <a:rPr lang="en-GB" dirty="0"/>
              <a:t>Completely in the hands of women and by involving a number of upper class women as a guarantee of the authenticity of her initiative     p 7</a:t>
            </a:r>
          </a:p>
          <a:p>
            <a:r>
              <a:rPr lang="en-GB" dirty="0"/>
              <a:t>A group of women from different social classes who wanted to devote themselves to God, a vocation they would carry out by living at home, carrying on with their daily tasks, while following  a path of holiness in the company of others   - united in one will  11</a:t>
            </a:r>
          </a:p>
          <a:p>
            <a:r>
              <a:rPr lang="en-GB" dirty="0"/>
              <a:t>Company did not fit into any recognised symbolical or political pattern</a:t>
            </a:r>
          </a:p>
          <a:p>
            <a:r>
              <a:rPr lang="en-GB" dirty="0"/>
              <a:t>A new form of life that symbolised a road to freedom  p 20, revolutionary</a:t>
            </a:r>
          </a:p>
          <a:p>
            <a:r>
              <a:rPr lang="en-GB" dirty="0"/>
              <a:t>Daughters- sisters –mothers – after the Trinity p 28. </a:t>
            </a:r>
          </a:p>
          <a:p>
            <a:endParaRPr lang="en-GB" dirty="0"/>
          </a:p>
        </p:txBody>
      </p:sp>
    </p:spTree>
    <p:extLst>
      <p:ext uri="{BB962C8B-B14F-4D97-AF65-F5344CB8AC3E}">
        <p14:creationId xmlns:p14="http://schemas.microsoft.com/office/powerpoint/2010/main" val="252853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0CD5-E1B3-4D93-8222-BD71EE6DD9EF}"/>
              </a:ext>
            </a:extLst>
          </p:cNvPr>
          <p:cNvSpPr>
            <a:spLocks noGrp="1"/>
          </p:cNvSpPr>
          <p:nvPr>
            <p:ph type="title"/>
          </p:nvPr>
        </p:nvSpPr>
        <p:spPr>
          <a:xfrm>
            <a:off x="838200" y="365125"/>
            <a:ext cx="10515600" cy="549275"/>
          </a:xfrm>
        </p:spPr>
        <p:txBody>
          <a:bodyPr>
            <a:normAutofit fontScale="90000"/>
          </a:bodyPr>
          <a:lstStyle/>
          <a:p>
            <a:r>
              <a:rPr lang="en-GB" dirty="0"/>
              <a:t>Leading for justice 2</a:t>
            </a:r>
          </a:p>
        </p:txBody>
      </p:sp>
      <p:sp>
        <p:nvSpPr>
          <p:cNvPr id="3" name="Content Placeholder 2">
            <a:extLst>
              <a:ext uri="{FF2B5EF4-FFF2-40B4-BE49-F238E27FC236}">
                <a16:creationId xmlns:a16="http://schemas.microsoft.com/office/drawing/2014/main" id="{D48FDB64-1951-4FEC-AEF9-4EDFD9CF89C8}"/>
              </a:ext>
            </a:extLst>
          </p:cNvPr>
          <p:cNvSpPr>
            <a:spLocks noGrp="1"/>
          </p:cNvSpPr>
          <p:nvPr>
            <p:ph idx="1"/>
          </p:nvPr>
        </p:nvSpPr>
        <p:spPr>
          <a:xfrm>
            <a:off x="838199" y="1009650"/>
            <a:ext cx="11077575" cy="5695950"/>
          </a:xfrm>
        </p:spPr>
        <p:txBody>
          <a:bodyPr>
            <a:normAutofit fontScale="92500" lnSpcReduction="10000"/>
          </a:bodyPr>
          <a:lstStyle/>
          <a:p>
            <a:r>
              <a:rPr lang="en-GB" dirty="0"/>
              <a:t>Angela named herself as their Madre, by calling them daughters, because they had been born into their new life in the name of the Trinity, making themselves open to the Spirit. She envisaged a communion between women within the framework of shared responsibility, dialogue, reciprocal love, freedom from any form of dominion, and correct exercise of authority.</a:t>
            </a:r>
          </a:p>
          <a:p>
            <a:r>
              <a:rPr lang="en-GB" dirty="0"/>
              <a:t>“Let it also be recalled that each one be diligent in prayer, mental as well as vocal…..we advise frequent vocal prayer through which the senses are awakened and one disposes oneself for vocal prayer” p 31</a:t>
            </a:r>
          </a:p>
          <a:p>
            <a:r>
              <a:rPr lang="en-GB" dirty="0"/>
              <a:t>Angela dedicated her legacies to the widows- phenomenally forward thinking- tapping into the wisdom and experience of the older woman- the sage, the wise elder 35</a:t>
            </a:r>
          </a:p>
          <a:p>
            <a:r>
              <a:rPr lang="en-GB" dirty="0"/>
              <a:t>“and always let your principal recourse be to gather at the feet of Jesus Christ, and there, all of you, with all your daughters, to offer fervent prayers Legacies 3-4, p 35</a:t>
            </a:r>
          </a:p>
          <a:p>
            <a:r>
              <a:rPr lang="en-GB" dirty="0"/>
              <a:t>And she included men:  the presence of men, as custodians of peace and unity, acting as fathers p 35</a:t>
            </a:r>
          </a:p>
        </p:txBody>
      </p:sp>
    </p:spTree>
    <p:extLst>
      <p:ext uri="{BB962C8B-B14F-4D97-AF65-F5344CB8AC3E}">
        <p14:creationId xmlns:p14="http://schemas.microsoft.com/office/powerpoint/2010/main" val="56573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0CD5-E1B3-4D93-8222-BD71EE6DD9EF}"/>
              </a:ext>
            </a:extLst>
          </p:cNvPr>
          <p:cNvSpPr>
            <a:spLocks noGrp="1"/>
          </p:cNvSpPr>
          <p:nvPr>
            <p:ph type="title"/>
          </p:nvPr>
        </p:nvSpPr>
        <p:spPr>
          <a:xfrm>
            <a:off x="838200" y="365125"/>
            <a:ext cx="10515600" cy="549275"/>
          </a:xfrm>
        </p:spPr>
        <p:txBody>
          <a:bodyPr>
            <a:normAutofit fontScale="90000"/>
          </a:bodyPr>
          <a:lstStyle/>
          <a:p>
            <a:r>
              <a:rPr lang="en-GB"/>
              <a:t>Leading for justice 3</a:t>
            </a:r>
            <a:endParaRPr lang="en-GB" dirty="0"/>
          </a:p>
        </p:txBody>
      </p:sp>
      <p:sp>
        <p:nvSpPr>
          <p:cNvPr id="3" name="Content Placeholder 2">
            <a:extLst>
              <a:ext uri="{FF2B5EF4-FFF2-40B4-BE49-F238E27FC236}">
                <a16:creationId xmlns:a16="http://schemas.microsoft.com/office/drawing/2014/main" id="{D48FDB64-1951-4FEC-AEF9-4EDFD9CF89C8}"/>
              </a:ext>
            </a:extLst>
          </p:cNvPr>
          <p:cNvSpPr>
            <a:spLocks noGrp="1"/>
          </p:cNvSpPr>
          <p:nvPr>
            <p:ph idx="1"/>
          </p:nvPr>
        </p:nvSpPr>
        <p:spPr>
          <a:xfrm>
            <a:off x="838199" y="1009650"/>
            <a:ext cx="11077575" cy="5695950"/>
          </a:xfrm>
        </p:spPr>
        <p:txBody>
          <a:bodyPr>
            <a:normAutofit lnSpcReduction="10000"/>
          </a:bodyPr>
          <a:lstStyle/>
          <a:p>
            <a:r>
              <a:rPr lang="en-GB" dirty="0"/>
              <a:t>I remind you to strive, with the help of God, to take hold of and plant within you this right conviction and humble sentiment: do not consider yourselves worthy to be superiors or leaders. Rather, regard yourselves as ministers and servants, reflecting that you have more need to serve them than they have to be served by you or governed. Learn from our Lord whom while he was in this world, was a servant, obeying the Eternal Father even unto death. 1st counsel 2-3, 6, 8-9     p 38 </a:t>
            </a:r>
          </a:p>
          <a:p>
            <a:r>
              <a:rPr lang="en-GB" dirty="0"/>
              <a:t>Protect and defend the daughters from “wolves and robbers and from worldly persons or false religious with their deceits, and heretics  P45</a:t>
            </a:r>
          </a:p>
          <a:p>
            <a:r>
              <a:rPr lang="en-GB" dirty="0"/>
              <a:t>“When you hear that some preachers or other persons has a reputation for heresy or preaches new things outside the common practice of the church and contrary to what you have received from us……leave them alone. Consider each one as good but be prudent for you own good” 7</a:t>
            </a:r>
            <a:r>
              <a:rPr lang="en-GB" baseline="30000" dirty="0"/>
              <a:t>th</a:t>
            </a:r>
            <a:r>
              <a:rPr lang="en-GB" dirty="0"/>
              <a:t> counsel, 12-14 &amp; 19-20                                p 45</a:t>
            </a:r>
          </a:p>
          <a:p>
            <a:r>
              <a:rPr lang="en-GB" dirty="0"/>
              <a:t>“And live a new life.” 7</a:t>
            </a:r>
            <a:r>
              <a:rPr lang="en-GB" baseline="30000" dirty="0"/>
              <a:t>th</a:t>
            </a:r>
            <a:r>
              <a:rPr lang="en-GB" dirty="0"/>
              <a:t> Counsel 22     p 44</a:t>
            </a:r>
          </a:p>
          <a:p>
            <a:pPr marL="0" indent="0">
              <a:buNone/>
            </a:pPr>
            <a:endParaRPr lang="en-GB" dirty="0"/>
          </a:p>
          <a:p>
            <a:endParaRPr lang="en-GB" dirty="0"/>
          </a:p>
        </p:txBody>
      </p:sp>
    </p:spTree>
    <p:extLst>
      <p:ext uri="{BB962C8B-B14F-4D97-AF65-F5344CB8AC3E}">
        <p14:creationId xmlns:p14="http://schemas.microsoft.com/office/powerpoint/2010/main" val="24920454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575</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1_Office Theme</vt:lpstr>
      <vt:lpstr>All the quotations in this presentation are taken from this book </vt:lpstr>
      <vt:lpstr>Leading for justice</vt:lpstr>
      <vt:lpstr>Leading for justice 2</vt:lpstr>
      <vt:lpstr>Leading for justice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quotations in this presentation are taken from this book </dc:title>
  <dc:creator>Fidelma Boyd</dc:creator>
  <cp:lastModifiedBy>Fidelma Boyd</cp:lastModifiedBy>
  <cp:revision>1</cp:revision>
  <dcterms:created xsi:type="dcterms:W3CDTF">2020-09-10T08:04:12Z</dcterms:created>
  <dcterms:modified xsi:type="dcterms:W3CDTF">2020-09-10T08:05:16Z</dcterms:modified>
</cp:coreProperties>
</file>