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91" r:id="rId3"/>
    <p:sldId id="295" r:id="rId4"/>
    <p:sldId id="296" r:id="rId5"/>
    <p:sldId id="29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72"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A408-622F-4124-99F9-C43506B806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8B5467-E545-4C0C-83DF-90ED985EF0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B3399F-B83F-487D-BD74-28C75104F5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F1A8E3-1E8B-4127-9A4C-9F11767E26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47DC32-01DC-4D93-94BC-82F676B2BA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C4251EA-4503-4BCB-BCE7-83D01D6CCE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413F1-458C-41EC-93DB-DF5F46EBAE8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60806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98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45598A-A1CC-42E1-AA7C-5497AB936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061BB4-502E-48F8-B515-D7D2837104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3A9F84-474A-42A2-9C3F-24AFF891D6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1A8E3-1E8B-4127-9A4C-9F11767E2655}" type="datetimeFigureOut">
              <a:rPr lang="en-GB" smtClean="0"/>
              <a:t>10/09/2020</a:t>
            </a:fld>
            <a:endParaRPr lang="en-GB"/>
          </a:p>
        </p:txBody>
      </p:sp>
      <p:sp>
        <p:nvSpPr>
          <p:cNvPr id="5" name="Footer Placeholder 4">
            <a:extLst>
              <a:ext uri="{FF2B5EF4-FFF2-40B4-BE49-F238E27FC236}">
                <a16:creationId xmlns:a16="http://schemas.microsoft.com/office/drawing/2014/main" id="{60D4670D-4934-4EB4-A27D-3F1E07407F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4632D8-4A55-4178-8035-1474CF8454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413F1-458C-41EC-93DB-DF5F46EBAE88}" type="slidenum">
              <a:rPr lang="en-GB" smtClean="0"/>
              <a:t>‹#›</a:t>
            </a:fld>
            <a:endParaRPr lang="en-GB"/>
          </a:p>
        </p:txBody>
      </p:sp>
    </p:spTree>
    <p:extLst>
      <p:ext uri="{BB962C8B-B14F-4D97-AF65-F5344CB8AC3E}">
        <p14:creationId xmlns:p14="http://schemas.microsoft.com/office/powerpoint/2010/main" val="15577664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952A28-2678-4657-BE52-04E3648AF808}"/>
              </a:ext>
            </a:extLst>
          </p:cNvPr>
          <p:cNvSpPr>
            <a:spLocks noGrp="1"/>
          </p:cNvSpPr>
          <p:nvPr>
            <p:ph type="title"/>
          </p:nvPr>
        </p:nvSpPr>
        <p:spPr>
          <a:xfrm>
            <a:off x="674237" y="1014667"/>
            <a:ext cx="3657600" cy="2887579"/>
          </a:xfrm>
        </p:spPr>
        <p:txBody>
          <a:bodyPr vert="horz" lIns="91440" tIns="45720" rIns="91440" bIns="45720" rtlCol="0" anchor="b">
            <a:normAutofit/>
          </a:bodyPr>
          <a:lstStyle/>
          <a:p>
            <a:pPr algn="ctr"/>
            <a:r>
              <a:rPr lang="en-US" sz="3400" kern="1200" dirty="0">
                <a:solidFill>
                  <a:srgbClr val="FFFFFF"/>
                </a:solidFill>
                <a:latin typeface="+mj-lt"/>
                <a:ea typeface="+mj-ea"/>
                <a:cs typeface="+mj-cs"/>
              </a:rPr>
              <a:t>All the quotations in this presentation are taken from this book</a:t>
            </a:r>
            <a:br>
              <a:rPr lang="en-US" sz="3400" kern="1200" dirty="0">
                <a:solidFill>
                  <a:srgbClr val="FFFFFF"/>
                </a:solidFill>
                <a:latin typeface="+mj-lt"/>
                <a:ea typeface="+mj-ea"/>
                <a:cs typeface="+mj-cs"/>
              </a:rPr>
            </a:br>
            <a:endParaRPr lang="en-US" sz="3400" kern="1200" dirty="0">
              <a:solidFill>
                <a:srgbClr val="FFFFFF"/>
              </a:solidFill>
              <a:latin typeface="+mj-lt"/>
              <a:ea typeface="+mj-ea"/>
              <a:cs typeface="+mj-cs"/>
            </a:endParaRPr>
          </a:p>
        </p:txBody>
      </p:sp>
      <p:cxnSp>
        <p:nvCxnSpPr>
          <p:cNvPr id="16" name="Straight Connector 15">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B8C86169-0B19-4511-AAC7-6334C2B8F997}"/>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229291" y="339224"/>
            <a:ext cx="4245253" cy="6179551"/>
          </a:xfrm>
          <a:prstGeom prst="rect">
            <a:avLst/>
          </a:prstGeom>
        </p:spPr>
      </p:pic>
    </p:spTree>
    <p:extLst>
      <p:ext uri="{BB962C8B-B14F-4D97-AF65-F5344CB8AC3E}">
        <p14:creationId xmlns:p14="http://schemas.microsoft.com/office/powerpoint/2010/main" val="651629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6079-F91E-4FD4-8751-1E5F87DBD5D0}"/>
              </a:ext>
            </a:extLst>
          </p:cNvPr>
          <p:cNvSpPr>
            <a:spLocks noGrp="1"/>
          </p:cNvSpPr>
          <p:nvPr>
            <p:ph type="title"/>
          </p:nvPr>
        </p:nvSpPr>
        <p:spPr>
          <a:xfrm>
            <a:off x="838200" y="365125"/>
            <a:ext cx="10515600" cy="892175"/>
          </a:xfrm>
        </p:spPr>
        <p:txBody>
          <a:bodyPr/>
          <a:lstStyle/>
          <a:p>
            <a:r>
              <a:rPr lang="en-GB" dirty="0"/>
              <a:t>Acting with truth &amp; integrity 1</a:t>
            </a:r>
          </a:p>
        </p:txBody>
      </p:sp>
      <p:sp>
        <p:nvSpPr>
          <p:cNvPr id="3" name="Content Placeholder 2">
            <a:extLst>
              <a:ext uri="{FF2B5EF4-FFF2-40B4-BE49-F238E27FC236}">
                <a16:creationId xmlns:a16="http://schemas.microsoft.com/office/drawing/2014/main" id="{F0D74099-7097-491C-A7B9-DE383F327E78}"/>
              </a:ext>
            </a:extLst>
          </p:cNvPr>
          <p:cNvSpPr>
            <a:spLocks noGrp="1"/>
          </p:cNvSpPr>
          <p:nvPr>
            <p:ph idx="1"/>
          </p:nvPr>
        </p:nvSpPr>
        <p:spPr>
          <a:xfrm>
            <a:off x="142875" y="1381124"/>
            <a:ext cx="11887200" cy="5257801"/>
          </a:xfrm>
        </p:spPr>
        <p:txBody>
          <a:bodyPr>
            <a:normAutofit lnSpcReduction="10000"/>
          </a:bodyPr>
          <a:lstStyle/>
          <a:p>
            <a:r>
              <a:rPr lang="en-GB" dirty="0"/>
              <a:t>Angela’s ministry was </a:t>
            </a:r>
            <a:r>
              <a:rPr lang="en-GB" i="1" dirty="0"/>
              <a:t>hermeneutical</a:t>
            </a:r>
            <a:r>
              <a:rPr lang="en-GB" dirty="0"/>
              <a:t> – from the Greek to “interpret” – one of her greatest gifts was to “keep to the ancient way… and live a new life” and this she did, always acting with both truth and integrity.</a:t>
            </a:r>
          </a:p>
          <a:p>
            <a:r>
              <a:rPr lang="en-GB" dirty="0"/>
              <a:t>“Her gift of counselling and her ability to act as a reconciler are singled out- she is presented as a woman of peace </a:t>
            </a:r>
            <a:r>
              <a:rPr lang="en-GB" i="1" dirty="0"/>
              <a:t>“donna </a:t>
            </a:r>
            <a:r>
              <a:rPr lang="en-GB" i="1" dirty="0" err="1"/>
              <a:t>disarmante</a:t>
            </a:r>
            <a:r>
              <a:rPr lang="en-GB" i="1" dirty="0"/>
              <a:t>” </a:t>
            </a:r>
            <a:r>
              <a:rPr lang="en-GB" dirty="0"/>
              <a:t>(the disarming woman.(Preface, p V)</a:t>
            </a:r>
          </a:p>
          <a:p>
            <a:r>
              <a:rPr lang="en-GB" dirty="0"/>
              <a:t>“Know that you have to defend and protect your lambs from wolves and robbers, that is from two kinds of pestilential people: worldly persons or false religious with their deceits, and heretics……Consider each one as good, but be prudent for your own good. For it is better to follow what is certain, without danger than what is uncertain with danger. Keep to the ancient way….and live a new life. As for other opinions that are arising now, and will arise, leave them aside as not concerning you. But pray and get others to pray, that God not abandon his Church, but reform it as he pleases.”    (7</a:t>
            </a:r>
            <a:r>
              <a:rPr lang="en-GB" baseline="30000" dirty="0"/>
              <a:t>th</a:t>
            </a:r>
            <a:r>
              <a:rPr lang="en-GB" dirty="0"/>
              <a:t> Counsel, 1, 19-24- p 4)</a:t>
            </a:r>
          </a:p>
          <a:p>
            <a:endParaRPr lang="en-GB" dirty="0"/>
          </a:p>
        </p:txBody>
      </p:sp>
    </p:spTree>
    <p:extLst>
      <p:ext uri="{BB962C8B-B14F-4D97-AF65-F5344CB8AC3E}">
        <p14:creationId xmlns:p14="http://schemas.microsoft.com/office/powerpoint/2010/main" val="3266740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6079-F91E-4FD4-8751-1E5F87DBD5D0}"/>
              </a:ext>
            </a:extLst>
          </p:cNvPr>
          <p:cNvSpPr>
            <a:spLocks noGrp="1"/>
          </p:cNvSpPr>
          <p:nvPr>
            <p:ph type="title"/>
          </p:nvPr>
        </p:nvSpPr>
        <p:spPr>
          <a:xfrm>
            <a:off x="838200" y="365125"/>
            <a:ext cx="10515600" cy="892175"/>
          </a:xfrm>
        </p:spPr>
        <p:txBody>
          <a:bodyPr/>
          <a:lstStyle/>
          <a:p>
            <a:r>
              <a:rPr lang="en-GB" dirty="0"/>
              <a:t>Acting with truth &amp; integrity 2</a:t>
            </a:r>
          </a:p>
        </p:txBody>
      </p:sp>
      <p:sp>
        <p:nvSpPr>
          <p:cNvPr id="3" name="Content Placeholder 2">
            <a:extLst>
              <a:ext uri="{FF2B5EF4-FFF2-40B4-BE49-F238E27FC236}">
                <a16:creationId xmlns:a16="http://schemas.microsoft.com/office/drawing/2014/main" id="{F0D74099-7097-491C-A7B9-DE383F327E78}"/>
              </a:ext>
            </a:extLst>
          </p:cNvPr>
          <p:cNvSpPr>
            <a:spLocks noGrp="1"/>
          </p:cNvSpPr>
          <p:nvPr>
            <p:ph idx="1"/>
          </p:nvPr>
        </p:nvSpPr>
        <p:spPr>
          <a:xfrm>
            <a:off x="142875" y="1143000"/>
            <a:ext cx="11887200" cy="5629275"/>
          </a:xfrm>
        </p:spPr>
        <p:txBody>
          <a:bodyPr>
            <a:normAutofit lnSpcReduction="10000"/>
          </a:bodyPr>
          <a:lstStyle/>
          <a:p>
            <a:r>
              <a:rPr lang="en-GB" dirty="0"/>
              <a:t>Angela was very familiar with the debate between relative virtue of the contemplative and the active life which was so prevalent in religious circles. Angela promoted a new form a feminine of  religious life  - the “</a:t>
            </a:r>
            <a:r>
              <a:rPr lang="en-GB" dirty="0" err="1"/>
              <a:t>sante</a:t>
            </a:r>
            <a:r>
              <a:rPr lang="en-GB" dirty="0"/>
              <a:t> </a:t>
            </a:r>
            <a:r>
              <a:rPr lang="en-GB" dirty="0" err="1"/>
              <a:t>vive</a:t>
            </a:r>
            <a:r>
              <a:rPr lang="en-GB" dirty="0"/>
              <a:t>” (holy lives) (</a:t>
            </a:r>
            <a:r>
              <a:rPr lang="en-GB" dirty="0" err="1"/>
              <a:t>bt</a:t>
            </a:r>
            <a:r>
              <a:rPr lang="en-GB" dirty="0"/>
              <a:t> P 6)</a:t>
            </a:r>
          </a:p>
          <a:p>
            <a:r>
              <a:rPr lang="en-GB" dirty="0"/>
              <a:t>“Her proposal was aimed at legitimising feminine celibacy and at giving full rights and dignity to a state of life involved in following Christ, by living the three evangelical counsels </a:t>
            </a:r>
            <a:r>
              <a:rPr lang="en-GB" i="1" dirty="0"/>
              <a:t>in</a:t>
            </a:r>
            <a:r>
              <a:rPr lang="en-GB" dirty="0"/>
              <a:t> the world……. She gave it a structure which surprised her contemporaries, by putting its direction </a:t>
            </a:r>
            <a:r>
              <a:rPr lang="en-GB" i="1" dirty="0"/>
              <a:t>completely</a:t>
            </a:r>
            <a:r>
              <a:rPr lang="en-GB" dirty="0"/>
              <a:t> in the hands of women and by involving a number of upper class women as a guarantee of the authenticity of her initiative. She offered women, free of marital bonds the right to become members of the Company….. Today, she and her Company are recognised as playing not only a leading role in introducing a new form of religious life, but also in the development of the condition of women between the 16</a:t>
            </a:r>
            <a:r>
              <a:rPr lang="en-GB" baseline="30000" dirty="0"/>
              <a:t>th</a:t>
            </a:r>
            <a:r>
              <a:rPr lang="en-GB" dirty="0"/>
              <a:t> and 21</a:t>
            </a:r>
            <a:r>
              <a:rPr lang="en-GB" baseline="30000" dirty="0"/>
              <a:t>st</a:t>
            </a:r>
            <a:r>
              <a:rPr lang="en-GB" dirty="0"/>
              <a:t> centuries.” P 7</a:t>
            </a:r>
          </a:p>
          <a:p>
            <a:pPr marL="0" indent="0" algn="ctr">
              <a:buNone/>
            </a:pPr>
            <a:r>
              <a:rPr lang="en-GB" sz="3200" b="1" dirty="0">
                <a:solidFill>
                  <a:schemeClr val="bg1"/>
                </a:solidFill>
              </a:rPr>
              <a:t>Angela always acted with truth and integrity </a:t>
            </a:r>
          </a:p>
        </p:txBody>
      </p:sp>
    </p:spTree>
    <p:extLst>
      <p:ext uri="{BB962C8B-B14F-4D97-AF65-F5344CB8AC3E}">
        <p14:creationId xmlns:p14="http://schemas.microsoft.com/office/powerpoint/2010/main" val="1042462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6079-F91E-4FD4-8751-1E5F87DBD5D0}"/>
              </a:ext>
            </a:extLst>
          </p:cNvPr>
          <p:cNvSpPr>
            <a:spLocks noGrp="1"/>
          </p:cNvSpPr>
          <p:nvPr>
            <p:ph type="title"/>
          </p:nvPr>
        </p:nvSpPr>
        <p:spPr>
          <a:xfrm>
            <a:off x="838200" y="365125"/>
            <a:ext cx="10515600" cy="892175"/>
          </a:xfrm>
        </p:spPr>
        <p:txBody>
          <a:bodyPr/>
          <a:lstStyle/>
          <a:p>
            <a:r>
              <a:rPr lang="en-GB" dirty="0"/>
              <a:t>Acting with truth &amp; integrity 3</a:t>
            </a:r>
          </a:p>
        </p:txBody>
      </p:sp>
      <p:sp>
        <p:nvSpPr>
          <p:cNvPr id="3" name="Content Placeholder 2">
            <a:extLst>
              <a:ext uri="{FF2B5EF4-FFF2-40B4-BE49-F238E27FC236}">
                <a16:creationId xmlns:a16="http://schemas.microsoft.com/office/drawing/2014/main" id="{F0D74099-7097-491C-A7B9-DE383F327E78}"/>
              </a:ext>
            </a:extLst>
          </p:cNvPr>
          <p:cNvSpPr>
            <a:spLocks noGrp="1"/>
          </p:cNvSpPr>
          <p:nvPr>
            <p:ph idx="1"/>
          </p:nvPr>
        </p:nvSpPr>
        <p:spPr>
          <a:xfrm>
            <a:off x="142875" y="1143000"/>
            <a:ext cx="11887200" cy="5629275"/>
          </a:xfrm>
        </p:spPr>
        <p:txBody>
          <a:bodyPr>
            <a:normAutofit/>
          </a:bodyPr>
          <a:lstStyle/>
          <a:p>
            <a:r>
              <a:rPr lang="en-GB" sz="3200" dirty="0"/>
              <a:t>On the way to the Holy Land, somewhere near Crete “she became almost entirely blind, but saw the holy places “with interior eyesight”….. Prostrating herself on the ground at Calvary…..    meditating on the mysteries of Christ left an indelible imprint on her.” P 10</a:t>
            </a:r>
          </a:p>
          <a:p>
            <a:r>
              <a:rPr lang="en-GB" sz="3200" dirty="0"/>
              <a:t>Her innovative proposal for a “third way of life” (not married nor in the convent) as explained in her writings had a socio-political dimension which demanded acting with truth and integrity. (P 12)</a:t>
            </a:r>
          </a:p>
        </p:txBody>
      </p:sp>
    </p:spTree>
    <p:extLst>
      <p:ext uri="{BB962C8B-B14F-4D97-AF65-F5344CB8AC3E}">
        <p14:creationId xmlns:p14="http://schemas.microsoft.com/office/powerpoint/2010/main" val="352257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6079-F91E-4FD4-8751-1E5F87DBD5D0}"/>
              </a:ext>
            </a:extLst>
          </p:cNvPr>
          <p:cNvSpPr>
            <a:spLocks noGrp="1"/>
          </p:cNvSpPr>
          <p:nvPr>
            <p:ph type="title"/>
          </p:nvPr>
        </p:nvSpPr>
        <p:spPr>
          <a:xfrm>
            <a:off x="161925" y="365125"/>
            <a:ext cx="11191875" cy="606425"/>
          </a:xfrm>
        </p:spPr>
        <p:txBody>
          <a:bodyPr>
            <a:normAutofit fontScale="90000"/>
          </a:bodyPr>
          <a:lstStyle/>
          <a:p>
            <a:r>
              <a:rPr lang="en-GB" dirty="0"/>
              <a:t>Acting with truth &amp; integrity 4</a:t>
            </a:r>
          </a:p>
        </p:txBody>
      </p:sp>
      <p:sp>
        <p:nvSpPr>
          <p:cNvPr id="3" name="Content Placeholder 2">
            <a:extLst>
              <a:ext uri="{FF2B5EF4-FFF2-40B4-BE49-F238E27FC236}">
                <a16:creationId xmlns:a16="http://schemas.microsoft.com/office/drawing/2014/main" id="{F0D74099-7097-491C-A7B9-DE383F327E78}"/>
              </a:ext>
            </a:extLst>
          </p:cNvPr>
          <p:cNvSpPr>
            <a:spLocks noGrp="1"/>
          </p:cNvSpPr>
          <p:nvPr>
            <p:ph idx="1"/>
          </p:nvPr>
        </p:nvSpPr>
        <p:spPr>
          <a:xfrm>
            <a:off x="142875" y="1143000"/>
            <a:ext cx="11887200" cy="5629275"/>
          </a:xfrm>
        </p:spPr>
        <p:txBody>
          <a:bodyPr>
            <a:normAutofit fontScale="92500" lnSpcReduction="10000"/>
          </a:bodyPr>
          <a:lstStyle/>
          <a:p>
            <a:pPr marL="0" indent="0">
              <a:buNone/>
            </a:pPr>
            <a:r>
              <a:rPr lang="en-GB" sz="4400" dirty="0"/>
              <a:t>“Throughout the centuries, therefore, the vitality of the Counsels, although weakened , was promoted by the Order of St Ursula to enhance the renown of Angela Merici in the world. </a:t>
            </a:r>
          </a:p>
          <a:p>
            <a:pPr marL="0" indent="0">
              <a:buNone/>
            </a:pPr>
            <a:r>
              <a:rPr lang="en-GB" sz="4400" dirty="0"/>
              <a:t>In a short space of time, </a:t>
            </a:r>
            <a:r>
              <a:rPr lang="en-GB" sz="4400" b="1" dirty="0">
                <a:solidFill>
                  <a:srgbClr val="7030A0"/>
                </a:solidFill>
              </a:rPr>
              <a:t>certain features became attached to </a:t>
            </a:r>
            <a:r>
              <a:rPr lang="en-GB" sz="5200" b="1" i="1" dirty="0">
                <a:solidFill>
                  <a:schemeClr val="bg1"/>
                </a:solidFill>
              </a:rPr>
              <a:t>Ursuline pedagogy</a:t>
            </a:r>
            <a:r>
              <a:rPr lang="en-GB" sz="4400" b="1" i="1" dirty="0">
                <a:solidFill>
                  <a:srgbClr val="7030A0"/>
                </a:solidFill>
              </a:rPr>
              <a:t>:</a:t>
            </a:r>
            <a:r>
              <a:rPr lang="en-GB" sz="4400" dirty="0">
                <a:solidFill>
                  <a:srgbClr val="7030A0"/>
                </a:solidFill>
              </a:rPr>
              <a:t> </a:t>
            </a:r>
            <a:r>
              <a:rPr lang="en-GB" sz="4400" b="1" dirty="0">
                <a:solidFill>
                  <a:srgbClr val="7030A0"/>
                </a:solidFill>
              </a:rPr>
              <a:t>a spiritual and family atmosphere, rust &amp; vigilance, strong and sensitive maternal affection, marked by optimism and prudence, understanding and firmness and based on personal and individual formation.” </a:t>
            </a:r>
            <a:r>
              <a:rPr lang="en-GB" sz="3200" b="1" dirty="0">
                <a:solidFill>
                  <a:srgbClr val="7030A0"/>
                </a:solidFill>
              </a:rPr>
              <a:t> (</a:t>
            </a:r>
            <a:r>
              <a:rPr lang="en-GB" sz="3200" b="1" dirty="0" err="1">
                <a:solidFill>
                  <a:srgbClr val="7030A0"/>
                </a:solidFill>
              </a:rPr>
              <a:t>bt</a:t>
            </a:r>
            <a:r>
              <a:rPr lang="en-GB" sz="3200" b="1" dirty="0">
                <a:solidFill>
                  <a:srgbClr val="7030A0"/>
                </a:solidFill>
              </a:rPr>
              <a:t> p 22)</a:t>
            </a:r>
          </a:p>
        </p:txBody>
      </p:sp>
    </p:spTree>
    <p:extLst>
      <p:ext uri="{BB962C8B-B14F-4D97-AF65-F5344CB8AC3E}">
        <p14:creationId xmlns:p14="http://schemas.microsoft.com/office/powerpoint/2010/main" val="295570550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626</Words>
  <Application>Microsoft Office PowerPoint</Application>
  <PresentationFormat>Widescreen</PresentationFormat>
  <Paragraphs>15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1_Office Theme</vt:lpstr>
      <vt:lpstr>All the quotations in this presentation are taken from this book </vt:lpstr>
      <vt:lpstr>Acting with truth &amp; integrity 1</vt:lpstr>
      <vt:lpstr>Acting with truth &amp; integrity 2</vt:lpstr>
      <vt:lpstr>Acting with truth &amp; integrity 3</vt:lpstr>
      <vt:lpstr>Acting with truth &amp; integrity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the quotations in this presentation are taken from this book </dc:title>
  <dc:creator>Fidelma Boyd</dc:creator>
  <cp:lastModifiedBy>Fidelma Boyd</cp:lastModifiedBy>
  <cp:revision>1</cp:revision>
  <dcterms:created xsi:type="dcterms:W3CDTF">2020-09-10T08:05:38Z</dcterms:created>
  <dcterms:modified xsi:type="dcterms:W3CDTF">2020-09-10T08:07:10Z</dcterms:modified>
</cp:coreProperties>
</file>